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D7A4-4D34-4E6A-B210-97179C25635A}" type="datetimeFigureOut">
              <a:rPr lang="en-CA" smtClean="0"/>
              <a:t>21/04/17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826A-BEFB-4702-9654-17E2B85D3B5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D7A4-4D34-4E6A-B210-97179C25635A}" type="datetimeFigureOut">
              <a:rPr lang="en-CA" smtClean="0"/>
              <a:t>21/04/17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826A-BEFB-4702-9654-17E2B85D3B5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D7A4-4D34-4E6A-B210-97179C25635A}" type="datetimeFigureOut">
              <a:rPr lang="en-CA" smtClean="0"/>
              <a:t>21/04/17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826A-BEFB-4702-9654-17E2B85D3B5D}" type="slidenum">
              <a:rPr lang="en-CA" smtClean="0"/>
              <a:t>‹#›</a:t>
            </a:fld>
            <a:endParaRPr lang="en-C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D7A4-4D34-4E6A-B210-97179C25635A}" type="datetimeFigureOut">
              <a:rPr lang="en-CA" smtClean="0"/>
              <a:t>21/04/17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826A-BEFB-4702-9654-17E2B85D3B5D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D7A4-4D34-4E6A-B210-97179C25635A}" type="datetimeFigureOut">
              <a:rPr lang="en-CA" smtClean="0"/>
              <a:t>21/04/17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826A-BEFB-4702-9654-17E2B85D3B5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D7A4-4D34-4E6A-B210-97179C25635A}" type="datetimeFigureOut">
              <a:rPr lang="en-CA" smtClean="0"/>
              <a:t>21/04/17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826A-BEFB-4702-9654-17E2B85D3B5D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D7A4-4D34-4E6A-B210-97179C25635A}" type="datetimeFigureOut">
              <a:rPr lang="en-CA" smtClean="0"/>
              <a:t>21/04/17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826A-BEFB-4702-9654-17E2B85D3B5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D7A4-4D34-4E6A-B210-97179C25635A}" type="datetimeFigureOut">
              <a:rPr lang="en-CA" smtClean="0"/>
              <a:t>21/04/17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826A-BEFB-4702-9654-17E2B85D3B5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D7A4-4D34-4E6A-B210-97179C25635A}" type="datetimeFigureOut">
              <a:rPr lang="en-CA" smtClean="0"/>
              <a:t>21/04/17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826A-BEFB-4702-9654-17E2B85D3B5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D7A4-4D34-4E6A-B210-97179C25635A}" type="datetimeFigureOut">
              <a:rPr lang="en-CA" smtClean="0"/>
              <a:t>21/04/17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826A-BEFB-4702-9654-17E2B85D3B5D}" type="slidenum">
              <a:rPr lang="en-CA" smtClean="0"/>
              <a:t>‹#›</a:t>
            </a:fld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D7A4-4D34-4E6A-B210-97179C25635A}" type="datetimeFigureOut">
              <a:rPr lang="en-CA" smtClean="0"/>
              <a:t>21/04/17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826A-BEFB-4702-9654-17E2B85D3B5D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F69D7A4-4D34-4E6A-B210-97179C25635A}" type="datetimeFigureOut">
              <a:rPr lang="en-CA" smtClean="0"/>
              <a:t>21/04/17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289826A-BEFB-4702-9654-17E2B85D3B5D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CA" sz="6600" b="1" dirty="0" smtClean="0">
                <a:solidFill>
                  <a:srgbClr val="002060"/>
                </a:solidFill>
              </a:rPr>
              <a:t>St. Paul Catholic Secondary School</a:t>
            </a:r>
            <a:endParaRPr lang="en-CA" sz="66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3600" b="1" dirty="0" smtClean="0">
                <a:solidFill>
                  <a:srgbClr val="002060"/>
                </a:solidFill>
              </a:rPr>
              <a:t>How Students Successfully Transition into Our School</a:t>
            </a:r>
            <a:endParaRPr lang="en-CA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278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3" y="2492896"/>
            <a:ext cx="7992888" cy="4032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b="1" dirty="0" smtClean="0">
                <a:solidFill>
                  <a:srgbClr val="002060"/>
                </a:solidFill>
              </a:rPr>
              <a:t>Transitions look different for us as many grade 7 and 8 students are already at our school.  </a:t>
            </a:r>
          </a:p>
          <a:p>
            <a:pPr marL="0" indent="0">
              <a:buNone/>
            </a:pPr>
            <a:endParaRPr lang="en-CA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CA" b="1" dirty="0" smtClean="0">
                <a:solidFill>
                  <a:srgbClr val="002060"/>
                </a:solidFill>
              </a:rPr>
              <a:t>As a result they are already a part of our:</a:t>
            </a:r>
          </a:p>
          <a:p>
            <a:r>
              <a:rPr lang="en-CA" b="1" dirty="0" smtClean="0">
                <a:solidFill>
                  <a:srgbClr val="002060"/>
                </a:solidFill>
              </a:rPr>
              <a:t>Faith based activities</a:t>
            </a:r>
          </a:p>
          <a:p>
            <a:r>
              <a:rPr lang="en-CA" b="1" dirty="0" smtClean="0">
                <a:solidFill>
                  <a:srgbClr val="002060"/>
                </a:solidFill>
              </a:rPr>
              <a:t>Social Justice activities</a:t>
            </a:r>
          </a:p>
          <a:p>
            <a:r>
              <a:rPr lang="en-CA" b="1" dirty="0" smtClean="0">
                <a:solidFill>
                  <a:srgbClr val="002060"/>
                </a:solidFill>
              </a:rPr>
              <a:t>School excursions</a:t>
            </a:r>
          </a:p>
          <a:p>
            <a:pPr marL="0" indent="0">
              <a:buNone/>
            </a:pPr>
            <a:endParaRPr lang="en-CA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CA" b="1" dirty="0" smtClean="0">
                <a:solidFill>
                  <a:srgbClr val="002060"/>
                </a:solidFill>
              </a:rPr>
              <a:t>Many activities give us opportunities to invite Sacred Heart </a:t>
            </a:r>
            <a:r>
              <a:rPr lang="en-CA" b="1" dirty="0" err="1" smtClean="0">
                <a:solidFill>
                  <a:srgbClr val="002060"/>
                </a:solidFill>
              </a:rPr>
              <a:t>Batawa</a:t>
            </a:r>
            <a:r>
              <a:rPr lang="en-CA" b="1" dirty="0" smtClean="0">
                <a:solidFill>
                  <a:srgbClr val="002060"/>
                </a:solidFill>
              </a:rPr>
              <a:t> to participate as well.</a:t>
            </a:r>
            <a:endParaRPr lang="en-CA" b="1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b="1" dirty="0" smtClean="0">
                <a:solidFill>
                  <a:srgbClr val="002060"/>
                </a:solidFill>
              </a:rPr>
              <a:t>SPCSS is Unique</a:t>
            </a:r>
            <a:endParaRPr lang="en-CA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967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888432"/>
          </a:xfrm>
        </p:spPr>
        <p:txBody>
          <a:bodyPr>
            <a:noAutofit/>
          </a:bodyPr>
          <a:lstStyle/>
          <a:p>
            <a:r>
              <a:rPr lang="en-CA" sz="2800" b="1" dirty="0" smtClean="0">
                <a:solidFill>
                  <a:srgbClr val="002060"/>
                </a:solidFill>
              </a:rPr>
              <a:t>Big gymnasium</a:t>
            </a:r>
          </a:p>
          <a:p>
            <a:r>
              <a:rPr lang="en-CA" sz="2800" b="1" dirty="0" smtClean="0">
                <a:solidFill>
                  <a:srgbClr val="002060"/>
                </a:solidFill>
              </a:rPr>
              <a:t>Music room</a:t>
            </a:r>
          </a:p>
          <a:p>
            <a:r>
              <a:rPr lang="en-CA" sz="2800" b="1" dirty="0" smtClean="0">
                <a:solidFill>
                  <a:srgbClr val="002060"/>
                </a:solidFill>
              </a:rPr>
              <a:t>Stage </a:t>
            </a:r>
          </a:p>
          <a:p>
            <a:r>
              <a:rPr lang="en-CA" sz="2800" b="1" dirty="0" smtClean="0">
                <a:solidFill>
                  <a:srgbClr val="002060"/>
                </a:solidFill>
              </a:rPr>
              <a:t>Learning Commons which includes </a:t>
            </a:r>
            <a:r>
              <a:rPr lang="en-CA" sz="2800" b="1" dirty="0" err="1" smtClean="0">
                <a:solidFill>
                  <a:srgbClr val="002060"/>
                </a:solidFill>
              </a:rPr>
              <a:t>ipads</a:t>
            </a:r>
            <a:r>
              <a:rPr lang="en-CA" sz="2800" b="1" dirty="0" smtClean="0">
                <a:solidFill>
                  <a:srgbClr val="002060"/>
                </a:solidFill>
              </a:rPr>
              <a:t>, apple </a:t>
            </a:r>
            <a:r>
              <a:rPr lang="en-CA" sz="2800" b="1" dirty="0" err="1" smtClean="0">
                <a:solidFill>
                  <a:srgbClr val="002060"/>
                </a:solidFill>
              </a:rPr>
              <a:t>tv</a:t>
            </a:r>
            <a:r>
              <a:rPr lang="en-CA" sz="2800" b="1" dirty="0" smtClean="0">
                <a:solidFill>
                  <a:srgbClr val="002060"/>
                </a:solidFill>
              </a:rPr>
              <a:t>, </a:t>
            </a:r>
            <a:r>
              <a:rPr lang="en-CA" sz="2800" b="1" dirty="0" err="1" smtClean="0">
                <a:solidFill>
                  <a:srgbClr val="002060"/>
                </a:solidFill>
              </a:rPr>
              <a:t>tv</a:t>
            </a:r>
            <a:r>
              <a:rPr lang="en-CA" sz="2800" b="1" dirty="0" smtClean="0">
                <a:solidFill>
                  <a:srgbClr val="002060"/>
                </a:solidFill>
              </a:rPr>
              <a:t> screens, chrome books</a:t>
            </a:r>
          </a:p>
          <a:p>
            <a:r>
              <a:rPr lang="en-CA" sz="2800" b="1" dirty="0" smtClean="0">
                <a:solidFill>
                  <a:srgbClr val="002060"/>
                </a:solidFill>
              </a:rPr>
              <a:t>Fully equipped Art Room</a:t>
            </a:r>
          </a:p>
          <a:p>
            <a:r>
              <a:rPr lang="en-CA" sz="2800" b="1" dirty="0" smtClean="0">
                <a:solidFill>
                  <a:srgbClr val="002060"/>
                </a:solidFill>
              </a:rPr>
              <a:t>Science Equipment</a:t>
            </a:r>
          </a:p>
          <a:p>
            <a:r>
              <a:rPr lang="en-CA" sz="2800" b="1" dirty="0" smtClean="0">
                <a:solidFill>
                  <a:srgbClr val="002060"/>
                </a:solidFill>
              </a:rPr>
              <a:t>Fully equipped computer labs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b="1" dirty="0" smtClean="0">
                <a:solidFill>
                  <a:srgbClr val="002060"/>
                </a:solidFill>
              </a:rPr>
              <a:t>Grade 7/8’s Benefit</a:t>
            </a:r>
            <a:endParaRPr lang="en-CA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644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2564904"/>
            <a:ext cx="7992888" cy="3561259"/>
          </a:xfrm>
        </p:spPr>
        <p:txBody>
          <a:bodyPr>
            <a:noAutofit/>
          </a:bodyPr>
          <a:lstStyle/>
          <a:p>
            <a:r>
              <a:rPr lang="en-CA" sz="2800" b="1" dirty="0" smtClean="0">
                <a:solidFill>
                  <a:srgbClr val="002060"/>
                </a:solidFill>
              </a:rPr>
              <a:t>Several opportunities to interact with students from our grade 9-12 wing.  Opportunities to learn together.</a:t>
            </a:r>
          </a:p>
          <a:p>
            <a:r>
              <a:rPr lang="en-CA" sz="2800" b="1" dirty="0" smtClean="0">
                <a:solidFill>
                  <a:srgbClr val="002060"/>
                </a:solidFill>
              </a:rPr>
              <a:t>Several opportunities to interact with teachers from the grade 9-12 wing.</a:t>
            </a:r>
          </a:p>
          <a:p>
            <a:r>
              <a:rPr lang="en-CA" sz="2800" b="1" dirty="0" smtClean="0">
                <a:solidFill>
                  <a:srgbClr val="002060"/>
                </a:solidFill>
              </a:rPr>
              <a:t>Lots of familiarity with student body and staff from the grade 9-12 wing which often alleviates a lot of stress for those transitioning to grade 9 in a 9-12 secondary school.</a:t>
            </a:r>
            <a:endParaRPr lang="en-CA" sz="2800" b="1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b="1" dirty="0" smtClean="0">
                <a:solidFill>
                  <a:srgbClr val="002060"/>
                </a:solidFill>
              </a:rPr>
              <a:t>More Benefits</a:t>
            </a:r>
            <a:endParaRPr lang="en-CA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771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2800" b="1" dirty="0" smtClean="0">
                <a:solidFill>
                  <a:srgbClr val="002060"/>
                </a:solidFill>
              </a:rPr>
              <a:t>Student Council</a:t>
            </a:r>
          </a:p>
          <a:p>
            <a:pPr algn="ctr"/>
            <a:r>
              <a:rPr lang="en-CA" sz="2800" b="1" dirty="0" smtClean="0">
                <a:solidFill>
                  <a:srgbClr val="002060"/>
                </a:solidFill>
              </a:rPr>
              <a:t>Grade 8 Day – January</a:t>
            </a:r>
          </a:p>
          <a:p>
            <a:pPr algn="ctr"/>
            <a:r>
              <a:rPr lang="en-CA" sz="2800" b="1" dirty="0" smtClean="0">
                <a:solidFill>
                  <a:srgbClr val="002060"/>
                </a:solidFill>
              </a:rPr>
              <a:t>Grade 9 Day – September</a:t>
            </a:r>
          </a:p>
          <a:p>
            <a:pPr algn="ctr"/>
            <a:r>
              <a:rPr lang="en-CA" sz="2800" b="1" dirty="0" smtClean="0">
                <a:solidFill>
                  <a:srgbClr val="002060"/>
                </a:solidFill>
              </a:rPr>
              <a:t>Peer Mentors</a:t>
            </a:r>
          </a:p>
          <a:p>
            <a:pPr algn="ctr"/>
            <a:r>
              <a:rPr lang="en-CA" sz="2800" b="1" dirty="0" smtClean="0">
                <a:solidFill>
                  <a:srgbClr val="002060"/>
                </a:solidFill>
              </a:rPr>
              <a:t>Dances</a:t>
            </a:r>
            <a:endParaRPr lang="en-CA" sz="2800" b="1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b="1" dirty="0" smtClean="0">
                <a:solidFill>
                  <a:srgbClr val="002060"/>
                </a:solidFill>
              </a:rPr>
              <a:t>Opportunities</a:t>
            </a:r>
            <a:endParaRPr lang="en-CA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697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en-CA" sz="3200" b="1" dirty="0" smtClean="0">
              <a:solidFill>
                <a:srgbClr val="002060"/>
              </a:solidFill>
            </a:endParaRPr>
          </a:p>
          <a:p>
            <a:pPr algn="ctr"/>
            <a:r>
              <a:rPr lang="en-CA" sz="3200" b="1" dirty="0" smtClean="0">
                <a:solidFill>
                  <a:srgbClr val="002060"/>
                </a:solidFill>
              </a:rPr>
              <a:t>7-12 Teacher Collaboration and Planning</a:t>
            </a:r>
          </a:p>
          <a:p>
            <a:pPr algn="ctr"/>
            <a:r>
              <a:rPr lang="en-CA" sz="3200" b="1" dirty="0" smtClean="0">
                <a:solidFill>
                  <a:srgbClr val="002060"/>
                </a:solidFill>
              </a:rPr>
              <a:t>Enrichment Opportunities</a:t>
            </a:r>
          </a:p>
          <a:p>
            <a:pPr algn="ctr"/>
            <a:r>
              <a:rPr lang="en-CA" sz="3200" b="1" dirty="0" smtClean="0">
                <a:solidFill>
                  <a:srgbClr val="002060"/>
                </a:solidFill>
              </a:rPr>
              <a:t>Talk Moves</a:t>
            </a:r>
          </a:p>
          <a:p>
            <a:pPr algn="ctr"/>
            <a:r>
              <a:rPr lang="en-CA" sz="3200" b="1" dirty="0" smtClean="0">
                <a:solidFill>
                  <a:srgbClr val="002060"/>
                </a:solidFill>
              </a:rPr>
              <a:t>Literacy and Numeracy Transitions</a:t>
            </a:r>
          </a:p>
          <a:p>
            <a:pPr algn="ctr"/>
            <a:r>
              <a:rPr lang="en-CA" sz="3200" b="1" dirty="0" smtClean="0">
                <a:solidFill>
                  <a:srgbClr val="002060"/>
                </a:solidFill>
              </a:rPr>
              <a:t>Course selections – Resource/Guidance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b="1" dirty="0" smtClean="0">
                <a:solidFill>
                  <a:srgbClr val="002060"/>
                </a:solidFill>
              </a:rPr>
              <a:t>Academic Benefits</a:t>
            </a:r>
            <a:endParaRPr lang="en-CA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407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b="1" dirty="0" smtClean="0">
              <a:solidFill>
                <a:srgbClr val="002060"/>
              </a:solidFill>
            </a:endParaRPr>
          </a:p>
          <a:p>
            <a:r>
              <a:rPr lang="en-CA" b="1" dirty="0" smtClean="0">
                <a:solidFill>
                  <a:srgbClr val="002060"/>
                </a:solidFill>
              </a:rPr>
              <a:t>Invitations to participate in Falcon Activities</a:t>
            </a:r>
          </a:p>
          <a:p>
            <a:r>
              <a:rPr lang="en-CA" b="1" dirty="0" smtClean="0">
                <a:solidFill>
                  <a:srgbClr val="002060"/>
                </a:solidFill>
              </a:rPr>
              <a:t>Grade 6 Morning</a:t>
            </a:r>
          </a:p>
          <a:p>
            <a:r>
              <a:rPr lang="en-CA" b="1" dirty="0" smtClean="0">
                <a:solidFill>
                  <a:srgbClr val="002060"/>
                </a:solidFill>
              </a:rPr>
              <a:t>Grade 6 Parent Night</a:t>
            </a:r>
          </a:p>
          <a:p>
            <a:r>
              <a:rPr lang="en-CA" b="1" dirty="0" smtClean="0">
                <a:solidFill>
                  <a:srgbClr val="002060"/>
                </a:solidFill>
              </a:rPr>
              <a:t>Transition Meetings</a:t>
            </a:r>
          </a:p>
          <a:p>
            <a:r>
              <a:rPr lang="en-CA" b="1" dirty="0" smtClean="0">
                <a:solidFill>
                  <a:srgbClr val="002060"/>
                </a:solidFill>
              </a:rPr>
              <a:t>Maplewood Transfer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b="1" dirty="0" smtClean="0">
                <a:solidFill>
                  <a:srgbClr val="002060"/>
                </a:solidFill>
              </a:rPr>
              <a:t>Grade 6 Transitions</a:t>
            </a:r>
            <a:endParaRPr lang="en-CA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792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4000" b="1" dirty="0" smtClean="0">
                <a:solidFill>
                  <a:srgbClr val="002060"/>
                </a:solidFill>
              </a:rPr>
              <a:t>Thank you for your time – feel free to come and visit us!</a:t>
            </a:r>
            <a:endParaRPr lang="en-CA" sz="4000" b="1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6000" b="1" dirty="0" smtClean="0">
                <a:solidFill>
                  <a:srgbClr val="002060"/>
                </a:solidFill>
              </a:rPr>
              <a:t>St. Paul is a Welcoming Community</a:t>
            </a:r>
            <a:endParaRPr lang="en-CA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266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7AF0E1119EE64D8D9EDA79263FE778" ma:contentTypeVersion="1" ma:contentTypeDescription="Create a new document." ma:contentTypeScope="" ma:versionID="db67988f08bb0f9f5440e0209c14e8f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B416B3E-EC1E-41C4-9554-0076241AC93B}"/>
</file>

<file path=customXml/itemProps2.xml><?xml version="1.0" encoding="utf-8"?>
<ds:datastoreItem xmlns:ds="http://schemas.openxmlformats.org/officeDocument/2006/customXml" ds:itemID="{4E00C452-6B31-4541-BB21-C6C29EF83959}"/>
</file>

<file path=customXml/itemProps3.xml><?xml version="1.0" encoding="utf-8"?>
<ds:datastoreItem xmlns:ds="http://schemas.openxmlformats.org/officeDocument/2006/customXml" ds:itemID="{9761280E-CB9F-45E6-BB9C-00B23FBB0E68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153</TotalTime>
  <Words>239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St. Paul Catholic Secondary School</vt:lpstr>
      <vt:lpstr>SPCSS is Unique</vt:lpstr>
      <vt:lpstr>Grade 7/8’s Benefit</vt:lpstr>
      <vt:lpstr>More Benefits</vt:lpstr>
      <vt:lpstr>Opportunities</vt:lpstr>
      <vt:lpstr>Academic Benefits</vt:lpstr>
      <vt:lpstr>Grade 6 Transitions</vt:lpstr>
      <vt:lpstr>St. Paul is a Welcoming Community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Paul Catholic Secondary School</dc:title>
  <dc:creator>ALY MORRIS</dc:creator>
  <cp:lastModifiedBy>ALY MORRIS</cp:lastModifiedBy>
  <cp:revision>10</cp:revision>
  <cp:lastPrinted>2017-04-21T18:00:36Z</cp:lastPrinted>
  <dcterms:created xsi:type="dcterms:W3CDTF">2017-04-18T23:54:01Z</dcterms:created>
  <dcterms:modified xsi:type="dcterms:W3CDTF">2017-04-21T18:51:31Z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0x010100A77AF0E1119EE64D8D9EDA79263FE778</vt:lpwstr>
  </property>
</Properties>
</file>