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 rot="10800000">
            <a:off x="348325" y="150"/>
            <a:ext cx="7153800" cy="5143500"/>
          </a:xfrm>
          <a:prstGeom prst="parallelogram">
            <a:avLst>
              <a:gd name="adj" fmla="val 25000"/>
            </a:avLst>
          </a:prstGeom>
          <a:solidFill>
            <a:srgbClr val="E7E6E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 rot="10800000">
            <a:off x="10" y="25"/>
            <a:ext cx="7153800" cy="5143500"/>
          </a:xfrm>
          <a:prstGeom prst="parallelogram">
            <a:avLst>
              <a:gd name="adj" fmla="val 25000"/>
            </a:avLst>
          </a:prstGeom>
          <a:solidFill>
            <a:srgbClr val="40546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25"/>
            <a:ext cx="2349600" cy="5143500"/>
          </a:xfrm>
          <a:prstGeom prst="rtTriangle">
            <a:avLst/>
          </a:prstGeom>
          <a:solidFill>
            <a:srgbClr val="40546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595774" y="2577425"/>
            <a:ext cx="27600" cy="196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751200" y="2577425"/>
            <a:ext cx="5053500" cy="13464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6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6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6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6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6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6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6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6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751200" y="3988525"/>
            <a:ext cx="5053500" cy="5502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434343"/>
                </a:solidFill>
              </a:rPr>
              <a:t>‹#›</a:t>
            </a:fld>
            <a:endParaRPr lang="en" sz="1000">
              <a:solidFill>
                <a:srgbClr val="434343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3"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-14" y="0"/>
            <a:ext cx="6472200" cy="1741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 rot="10800000">
            <a:off x="3991186" y="-69"/>
            <a:ext cx="1741500" cy="1741500"/>
          </a:xfrm>
          <a:prstGeom prst="flowChartDelay">
            <a:avLst/>
          </a:prstGeom>
          <a:solidFill>
            <a:srgbClr val="434343">
              <a:alpha val="454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 rot="10800000">
            <a:off x="4435464" y="-69"/>
            <a:ext cx="1741500" cy="1741500"/>
          </a:xfrm>
          <a:prstGeom prst="flowChartDelay">
            <a:avLst/>
          </a:prstGeom>
          <a:solidFill>
            <a:srgbClr val="666666">
              <a:alpha val="278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 rot="10800000">
            <a:off x="4863675" y="-69"/>
            <a:ext cx="1741500" cy="1741500"/>
          </a:xfrm>
          <a:prstGeom prst="flowChartDelay">
            <a:avLst/>
          </a:pr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6551674" y="0"/>
            <a:ext cx="2592300" cy="1741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800">
                <a:solidFill>
                  <a:srgbClr val="61616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defRPr sz="14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616161"/>
                </a:solidFill>
              </a:rPr>
              <a:t>‹#›</a:t>
            </a:fld>
            <a:endParaRPr lang="en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5"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rot="5400000">
            <a:off x="-47550" y="176194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 rot="5400000">
            <a:off x="-47550" y="475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rot="-5400000">
            <a:off x="-47416" y="476279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 rot="5400000">
            <a:off x="1476378" y="176194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 rot="-5400000">
            <a:off x="1690749" y="4548000"/>
            <a:ext cx="428700" cy="7620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 rot="-5400000">
            <a:off x="1476512" y="476279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 rot="-5400000" flipH="1">
            <a:off x="714548" y="176194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 rot="5400000">
            <a:off x="-47550" y="904794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 rot="-5400000">
            <a:off x="1476512" y="1333524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 rot="-5400000" flipH="1">
            <a:off x="714548" y="475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 rot="-5400000" flipH="1">
            <a:off x="714548" y="904794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 rot="-5400000">
            <a:off x="166783" y="4548000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 rot="-5400000" flipH="1">
            <a:off x="166706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 rot="-5400000" flipH="1">
            <a:off x="1690635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 rot="5400000" flipH="1">
            <a:off x="714336" y="476279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 rot="5400000" flipH="1">
            <a:off x="714336" y="1333524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 rot="-5400000">
            <a:off x="-47416" y="1333524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 rot="5400000">
            <a:off x="1476378" y="475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 rot="5400000">
            <a:off x="1476378" y="904794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 rot="5400000" flipH="1">
            <a:off x="928613" y="4548000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 rot="5400000">
            <a:off x="928613" y="-166445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 rot="5400000">
            <a:off x="-47550" y="347636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 rot="-5400000">
            <a:off x="-47416" y="219070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 rot="5400000">
            <a:off x="1476378" y="347636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 rot="-5400000">
            <a:off x="1476512" y="219070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 rot="-5400000" flipH="1">
            <a:off x="714548" y="347636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 rot="5400000">
            <a:off x="-47550" y="261922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 rot="-5400000">
            <a:off x="1476512" y="30479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rot="-5400000" flipH="1">
            <a:off x="714548" y="261922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 rot="5400000" flipH="1">
            <a:off x="714336" y="219070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 rot="5400000" flipH="1">
            <a:off x="714336" y="30479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 rot="-5400000">
            <a:off x="-47416" y="30479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 rot="5400000">
            <a:off x="1476378" y="261922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 rot="-5400000">
            <a:off x="-47416" y="390532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 rot="-5400000">
            <a:off x="1476512" y="390532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 rot="5400000">
            <a:off x="-47550" y="433384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/>
          <p:nvPr/>
        </p:nvSpPr>
        <p:spPr>
          <a:xfrm rot="-5400000" flipH="1">
            <a:off x="714548" y="433384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 rot="5400000" flipH="1">
            <a:off x="714336" y="390532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 rot="5400000">
            <a:off x="1476415" y="4333549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2894475" y="450971"/>
            <a:ext cx="5740800" cy="1442699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894475" y="1938950"/>
            <a:ext cx="5740800" cy="26490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2000">
                <a:solidFill>
                  <a:srgbClr val="61616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16161"/>
              </a:buClr>
              <a:buSzPct val="100000"/>
              <a:defRPr sz="16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616161"/>
                </a:solidFill>
              </a:rPr>
              <a:t>‹#›</a:t>
            </a:fld>
            <a:endParaRPr lang="en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4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4574400" y="0"/>
            <a:ext cx="45696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5323050" y="555900"/>
            <a:ext cx="3075000" cy="4031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BDBDBD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algn="t" rotWithShape="0">
              <a:srgbClr val="000000">
                <a:alpha val="298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291875" y="406900"/>
            <a:ext cx="3978000" cy="13887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291950" y="1854950"/>
            <a:ext cx="3978000" cy="25770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ctrTitle"/>
          </p:nvPr>
        </p:nvSpPr>
        <p:spPr>
          <a:xfrm>
            <a:off x="751200" y="2577425"/>
            <a:ext cx="5053500" cy="134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Being Student Trustee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subTitle" idx="1"/>
          </p:nvPr>
        </p:nvSpPr>
        <p:spPr>
          <a:xfrm>
            <a:off x="751200" y="3988525"/>
            <a:ext cx="5053500" cy="55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George Hinin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 amt="60000"/>
          </a:blip>
          <a:srcRect l="30792" r="30792"/>
          <a:stretch/>
        </p:blipFill>
        <p:spPr>
          <a:xfrm>
            <a:off x="0" y="0"/>
            <a:ext cx="3512604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The role and its significance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970850" y="364825"/>
            <a:ext cx="4850400" cy="425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dirty="0">
              <a:solidFill>
                <a:srgbClr val="000000"/>
              </a:solidFill>
            </a:endParaRP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Sitting on board &amp; committee meetings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Chair student senate meetings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The opportunity to represent nearly 12,000 students in the board.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Uniting schools in the board and bringing them together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Board &amp; Committee Meetings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4416858" cy="270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The opportunity to inform students of the current questions and plans that are being implemented.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Perspective &amp; Input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Motions</a:t>
            </a:r>
          </a:p>
          <a:p>
            <a:pPr marL="514350" lvl="0" indent="-285750"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When you enjoy what you do, work becomes play. ~ Martin Yan</a:t>
            </a:r>
            <a:endParaRPr lang="en" dirty="0">
              <a:solidFill>
                <a:schemeClr val="tx1"/>
              </a:solidFill>
            </a:endParaRP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dirty="0">
              <a:solidFill>
                <a:schemeClr val="tx1"/>
              </a:solidFill>
            </a:endParaRPr>
          </a:p>
          <a:p>
            <a:pPr fontAlgn="base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067" y="2047142"/>
            <a:ext cx="3727722" cy="27957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t="1978" b="1978"/>
          <a:stretch/>
        </p:blipFill>
        <p:spPr>
          <a:xfrm>
            <a:off x="5668450" y="955449"/>
            <a:ext cx="2384200" cy="3232600"/>
          </a:xfrm>
          <a:prstGeom prst="rect">
            <a:avLst/>
          </a:prstGeom>
          <a:noFill/>
          <a:ln w="76200" cap="flat" cmpd="dbl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749900" y="444000"/>
            <a:ext cx="3062100" cy="627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Student Senate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291950" y="1854950"/>
            <a:ext cx="3978000" cy="257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2 people are chosen from every high-school to represent the opinions of their respective school.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Initiatives &amp; Change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The method by which student voice is collected and provided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2894475" y="1938950"/>
            <a:ext cx="5740800" cy="264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</a:rPr>
              <a:t>Meeting Student Trustees all around Ontario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</a:rPr>
              <a:t>Significant Professional Development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</a:rPr>
              <a:t>Opportunity to hear how other board</a:t>
            </a:r>
            <a:r>
              <a:rPr lang="en-US" sz="1600" dirty="0">
                <a:solidFill>
                  <a:srgbClr val="000000"/>
                </a:solidFill>
              </a:rPr>
              <a:t>s</a:t>
            </a:r>
            <a:r>
              <a:rPr lang="en" sz="1600" dirty="0">
                <a:solidFill>
                  <a:srgbClr val="000000"/>
                </a:solidFill>
              </a:rPr>
              <a:t> work, and bring </a:t>
            </a:r>
            <a:r>
              <a:rPr lang="en-US" sz="1600" dirty="0">
                <a:solidFill>
                  <a:srgbClr val="000000"/>
                </a:solidFill>
              </a:rPr>
              <a:t>initiatives</a:t>
            </a:r>
            <a:r>
              <a:rPr lang="en" sz="1600" dirty="0">
                <a:solidFill>
                  <a:srgbClr val="000000"/>
                </a:solidFill>
              </a:rPr>
              <a:t> back to our board.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</a:rPr>
              <a:t>Policy </a:t>
            </a:r>
            <a:r>
              <a:rPr lang="en-US" sz="1600" dirty="0">
                <a:solidFill>
                  <a:srgbClr val="000000"/>
                </a:solidFill>
              </a:rPr>
              <a:t>committee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16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6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600" dirty="0">
              <a:solidFill>
                <a:srgbClr val="000000"/>
              </a:solidFill>
            </a:endParaRPr>
          </a:p>
        </p:txBody>
      </p:sp>
      <p:pic>
        <p:nvPicPr>
          <p:cNvPr id="9" name="Picture 2" descr="Image result for OSTA- ae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22" y="262550"/>
            <a:ext cx="360115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894475" y="375673"/>
            <a:ext cx="5740800" cy="691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Excitement of the role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2894475" y="1407125"/>
            <a:ext cx="5740800" cy="318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</a:rPr>
              <a:t>Understanding decisions on an executive level</a:t>
            </a:r>
          </a:p>
          <a:p>
            <a:pPr marL="5715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</a:rPr>
              <a:t>Having a different experience</a:t>
            </a:r>
          </a:p>
          <a:p>
            <a:pPr marL="5715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</a:rPr>
              <a:t>Visiting schools</a:t>
            </a:r>
          </a:p>
          <a:p>
            <a:pPr marL="5715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</a:rPr>
              <a:t>The ability to make change.</a:t>
            </a:r>
          </a:p>
        </p:txBody>
      </p:sp>
      <p:pic>
        <p:nvPicPr>
          <p:cNvPr id="2050" name="Picture 2" descr="Image result for 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98" y="3341301"/>
            <a:ext cx="2382354" cy="15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2853475" y="266423"/>
            <a:ext cx="5740800" cy="64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What is my purpose?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2853475" y="1219994"/>
            <a:ext cx="5740800" cy="309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5715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Student voice</a:t>
            </a:r>
            <a:endParaRPr lang="en" dirty="0">
              <a:solidFill>
                <a:srgbClr val="000000"/>
              </a:solidFill>
            </a:endParaRPr>
          </a:p>
          <a:p>
            <a:pPr marL="5715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Experience changes directly</a:t>
            </a:r>
            <a:endParaRPr lang="en" dirty="0">
              <a:solidFill>
                <a:srgbClr val="000000"/>
              </a:solidFill>
            </a:endParaRPr>
          </a:p>
          <a:p>
            <a:pPr marL="5715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Inform students</a:t>
            </a:r>
          </a:p>
          <a:p>
            <a:pPr marL="5715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Involve students</a:t>
            </a:r>
            <a:endParaRPr lang="en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444" y="2959072"/>
            <a:ext cx="2780906" cy="16660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7AF0E1119EE64D8D9EDA79263FE778" ma:contentTypeVersion="1" ma:contentTypeDescription="Create a new document." ma:contentTypeScope="" ma:versionID="db67988f08bb0f9f5440e0209c14e8f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2129373-4DF9-4211-9862-670154B2B250}"/>
</file>

<file path=customXml/itemProps2.xml><?xml version="1.0" encoding="utf-8"?>
<ds:datastoreItem xmlns:ds="http://schemas.openxmlformats.org/officeDocument/2006/customXml" ds:itemID="{AEDEFD23-8473-47D4-AD8D-7BFF7317149F}"/>
</file>

<file path=customXml/itemProps3.xml><?xml version="1.0" encoding="utf-8"?>
<ds:datastoreItem xmlns:ds="http://schemas.openxmlformats.org/officeDocument/2006/customXml" ds:itemID="{5C3D7395-34FC-44D7-8599-9CFE1C61976F}"/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175</Words>
  <Application>Microsoft Office PowerPoint</Application>
  <PresentationFormat>On-screen Show (16:9)</PresentationFormat>
  <Paragraphs>35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simple-light-2</vt:lpstr>
      <vt:lpstr>Being Student Trustee</vt:lpstr>
      <vt:lpstr>The role and its significance</vt:lpstr>
      <vt:lpstr>Board &amp; Committee Meetings</vt:lpstr>
      <vt:lpstr>Student Senate</vt:lpstr>
      <vt:lpstr>PowerPoint Presentation</vt:lpstr>
      <vt:lpstr>Excitement of the role</vt:lpstr>
      <vt:lpstr>What is my purpose?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Student Trustee</dc:title>
  <cp:lastModifiedBy>George Hinin</cp:lastModifiedBy>
  <cp:revision>9</cp:revision>
  <dcterms:modified xsi:type="dcterms:W3CDTF">2017-01-29T07:20:00Z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0x010100A77AF0E1119EE64D8D9EDA79263FE778</vt:lpwstr>
  </property>
</Properties>
</file>