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1"/>
  </p:notesMasterIdLst>
  <p:sldIdLst>
    <p:sldId id="272" r:id="rId2"/>
    <p:sldId id="277" r:id="rId3"/>
    <p:sldId id="280" r:id="rId4"/>
    <p:sldId id="291" r:id="rId5"/>
    <p:sldId id="281" r:id="rId6"/>
    <p:sldId id="282" r:id="rId7"/>
    <p:sldId id="283" r:id="rId8"/>
    <p:sldId id="285" r:id="rId9"/>
    <p:sldId id="292" r:id="rId10"/>
    <p:sldId id="295" r:id="rId11"/>
    <p:sldId id="293" r:id="rId12"/>
    <p:sldId id="296" r:id="rId13"/>
    <p:sldId id="298" r:id="rId14"/>
    <p:sldId id="297" r:id="rId15"/>
    <p:sldId id="287" r:id="rId16"/>
    <p:sldId id="284" r:id="rId17"/>
    <p:sldId id="294" r:id="rId18"/>
    <p:sldId id="289"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32BB0-B0F7-45CB-9AE7-E63C6B35704B}" v="20" dt="2023-02-21T19:23:20.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2FCD5-619E-4F9F-AA51-4AAAF9E3EF4B}" type="datetimeFigureOut">
              <a:rPr lang="en-CA" smtClean="0"/>
              <a:t>2023-02-21</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DBF07-49F3-402C-8651-74CF0B33AE82}" type="slidenum">
              <a:rPr lang="en-CA" smtClean="0"/>
              <a:t>‹#›</a:t>
            </a:fld>
            <a:endParaRPr lang="en-CA"/>
          </a:p>
        </p:txBody>
      </p:sp>
    </p:spTree>
    <p:extLst>
      <p:ext uri="{BB962C8B-B14F-4D97-AF65-F5344CB8AC3E}">
        <p14:creationId xmlns:p14="http://schemas.microsoft.com/office/powerpoint/2010/main" val="218253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Grade 11s.  Welcome to course selection for your grade 12 year.  </a:t>
            </a:r>
          </a:p>
        </p:txBody>
      </p:sp>
      <p:sp>
        <p:nvSpPr>
          <p:cNvPr id="4" name="Slide Number Placeholder 3"/>
          <p:cNvSpPr>
            <a:spLocks noGrp="1"/>
          </p:cNvSpPr>
          <p:nvPr>
            <p:ph type="sldNum" sz="quarter" idx="5"/>
          </p:nvPr>
        </p:nvSpPr>
        <p:spPr/>
        <p:txBody>
          <a:bodyPr/>
          <a:lstStyle/>
          <a:p>
            <a:fld id="{805DBF07-49F3-402C-8651-74CF0B33AE82}" type="slidenum">
              <a:rPr lang="en-CA" smtClean="0"/>
              <a:t>1</a:t>
            </a:fld>
            <a:endParaRPr lang="en-CA"/>
          </a:p>
        </p:txBody>
      </p:sp>
    </p:spTree>
    <p:extLst>
      <p:ext uri="{BB962C8B-B14F-4D97-AF65-F5344CB8AC3E}">
        <p14:creationId xmlns:p14="http://schemas.microsoft.com/office/powerpoint/2010/main" val="314166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dual credit program allows gr11 and 12 students to take college courses while still at RND.  If you want to know what SLC has to offer or what post-secondary might be like, this is a great way to find out.  Earn a high school credit as well as a SLC credit.  That’s why it’s called dual.  Courses in the trades, social sciences, business and more are available.  Applications for Fall 2022 are not yet available; however, there is no better time than now to reach out to Mr. Nador, our Board’s dual credit teacher, to find out if dual credit is for you.</a:t>
            </a:r>
          </a:p>
        </p:txBody>
      </p:sp>
      <p:sp>
        <p:nvSpPr>
          <p:cNvPr id="4" name="Slide Number Placeholder 3"/>
          <p:cNvSpPr>
            <a:spLocks noGrp="1"/>
          </p:cNvSpPr>
          <p:nvPr>
            <p:ph type="sldNum" sz="quarter" idx="5"/>
          </p:nvPr>
        </p:nvSpPr>
        <p:spPr/>
        <p:txBody>
          <a:bodyPr/>
          <a:lstStyle/>
          <a:p>
            <a:fld id="{805DBF07-49F3-402C-8651-74CF0B33AE82}" type="slidenum">
              <a:rPr lang="en-CA" smtClean="0"/>
              <a:t>10</a:t>
            </a:fld>
            <a:endParaRPr lang="en-CA"/>
          </a:p>
        </p:txBody>
      </p:sp>
    </p:spTree>
    <p:extLst>
      <p:ext uri="{BB962C8B-B14F-4D97-AF65-F5344CB8AC3E}">
        <p14:creationId xmlns:p14="http://schemas.microsoft.com/office/powerpoint/2010/main" val="252148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SHSM.  At this point, if you are not already registered in one it really is too late.  However, you can book an appointment with guidance to learn more.  If you are finishing up your SHSM next year, most of you will have one more major to cover if you have not already taken a gr12 option.  With certifications and trips being planned, it will far easier for you to fulfill your SHSM requirements than it has been for the last two years.  Red Seals here we come!</a:t>
            </a:r>
          </a:p>
        </p:txBody>
      </p:sp>
      <p:sp>
        <p:nvSpPr>
          <p:cNvPr id="4" name="Slide Number Placeholder 3"/>
          <p:cNvSpPr>
            <a:spLocks noGrp="1"/>
          </p:cNvSpPr>
          <p:nvPr>
            <p:ph type="sldNum" sz="quarter" idx="5"/>
          </p:nvPr>
        </p:nvSpPr>
        <p:spPr/>
        <p:txBody>
          <a:bodyPr/>
          <a:lstStyle/>
          <a:p>
            <a:fld id="{805DBF07-49F3-402C-8651-74CF0B33AE82}" type="slidenum">
              <a:rPr lang="en-CA" smtClean="0"/>
              <a:t>11</a:t>
            </a:fld>
            <a:endParaRPr lang="en-CA"/>
          </a:p>
        </p:txBody>
      </p:sp>
    </p:spTree>
    <p:extLst>
      <p:ext uri="{BB962C8B-B14F-4D97-AF65-F5344CB8AC3E}">
        <p14:creationId xmlns:p14="http://schemas.microsoft.com/office/powerpoint/2010/main" val="330494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considering the trades, but don’t know where to start?  Or already have a tradesperson with whom you can apprentice? The Ontario Youth Apprenticeship Program gives a student on the job training in a trade.  </a:t>
            </a:r>
            <a:r>
              <a:rPr lang="en-US" dirty="0" err="1"/>
              <a:t>Apprenticeable</a:t>
            </a:r>
            <a:r>
              <a:rPr lang="en-US" dirty="0"/>
              <a:t> hours can actually begin in high school. It sounds like a good deal because it is one for both students and employers.  No matter where you are in the process, chat with your guidance counsellor to share your plan or to learn more. </a:t>
            </a:r>
          </a:p>
        </p:txBody>
      </p:sp>
      <p:sp>
        <p:nvSpPr>
          <p:cNvPr id="4" name="Slide Number Placeholder 3"/>
          <p:cNvSpPr>
            <a:spLocks noGrp="1"/>
          </p:cNvSpPr>
          <p:nvPr>
            <p:ph type="sldNum" sz="quarter" idx="5"/>
          </p:nvPr>
        </p:nvSpPr>
        <p:spPr/>
        <p:txBody>
          <a:bodyPr/>
          <a:lstStyle/>
          <a:p>
            <a:fld id="{805DBF07-49F3-402C-8651-74CF0B33AE82}" type="slidenum">
              <a:rPr lang="en-CA" smtClean="0"/>
              <a:t>12</a:t>
            </a:fld>
            <a:endParaRPr lang="en-CA"/>
          </a:p>
        </p:txBody>
      </p:sp>
    </p:spTree>
    <p:extLst>
      <p:ext uri="{BB962C8B-B14F-4D97-AF65-F5344CB8AC3E}">
        <p14:creationId xmlns:p14="http://schemas.microsoft.com/office/powerpoint/2010/main" val="295276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If you have not yet used MyBlueprint to pathway plan, have no fear, your class will have the benefit of a Student Services-led session. Your classroom teacher can share the date with you. You can access MyBlueprint in the Virtual Common.  Not only can you choose next year’s courses, but you can research post-secondary programs and even create different plans for yourself to determine eligibility.  </a:t>
            </a:r>
            <a:endParaRPr dirty="0"/>
          </a:p>
        </p:txBody>
      </p:sp>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50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 course selection, … Unless you are 18, we expect you to send an approval email to your parent or guardian to complete the submission of your courses.</a:t>
            </a:r>
          </a:p>
        </p:txBody>
      </p:sp>
      <p:sp>
        <p:nvSpPr>
          <p:cNvPr id="4" name="Slide Number Placeholder 3"/>
          <p:cNvSpPr>
            <a:spLocks noGrp="1"/>
          </p:cNvSpPr>
          <p:nvPr>
            <p:ph type="sldNum" sz="quarter" idx="5"/>
          </p:nvPr>
        </p:nvSpPr>
        <p:spPr/>
        <p:txBody>
          <a:bodyPr/>
          <a:lstStyle/>
          <a:p>
            <a:fld id="{805DBF07-49F3-402C-8651-74CF0B33AE82}" type="slidenum">
              <a:rPr lang="en-CA" smtClean="0"/>
              <a:t>16</a:t>
            </a:fld>
            <a:endParaRPr lang="en-CA"/>
          </a:p>
        </p:txBody>
      </p:sp>
    </p:spTree>
    <p:extLst>
      <p:ext uri="{BB962C8B-B14F-4D97-AF65-F5344CB8AC3E}">
        <p14:creationId xmlns:p14="http://schemas.microsoft.com/office/powerpoint/2010/main" val="171494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can take courses during the school year through the Ontario Consortium of eLearning courses or PRISM.  Our school board will offer several eLearning courses </a:t>
            </a:r>
            <a:r>
              <a:rPr lang="en-US"/>
              <a:t>during next school </a:t>
            </a:r>
            <a:r>
              <a:rPr lang="en-US" dirty="0"/>
              <a:t>year.  In MyBlueprint, eLearning courses are flagged with a V on the end of their code and online is part of the course title.  Our students have priority when applying to ALCDSB courses.  There are other courses available outside our school board; however, you will need an appointment with your guidance counsellor to see what will be offered next year.  These courses will fit into your RND schedule.  Your “spare” will in fact be your eLearning time.  This sets you up for greatest success as you will get into the habit of doing your coursework each day at the same time.  </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17</a:t>
            </a:fld>
            <a:endParaRPr lang="en-CA"/>
          </a:p>
        </p:txBody>
      </p:sp>
    </p:spTree>
    <p:extLst>
      <p:ext uri="{BB962C8B-B14F-4D97-AF65-F5344CB8AC3E}">
        <p14:creationId xmlns:p14="http://schemas.microsoft.com/office/powerpoint/2010/main" val="424165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 sure you have many questions at this point.  Here are a few questions that we always get from students. * We know this is a great deal of information but Student Services will make sure you all get through this process as efficiently as possible.  Thank you for your attention today.  We will see you all very soon.</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19</a:t>
            </a:fld>
            <a:endParaRPr lang="en-CA"/>
          </a:p>
        </p:txBody>
      </p:sp>
    </p:spTree>
    <p:extLst>
      <p:ext uri="{BB962C8B-B14F-4D97-AF65-F5344CB8AC3E}">
        <p14:creationId xmlns:p14="http://schemas.microsoft.com/office/powerpoint/2010/main" val="367449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Let’s get started with a couple of reminders.  If you are not already checking your Board email daily, please get in the habit.  This is how colleges and universities will communicate with you.  Missing an email a year from now could be a very big deal for your post-secondary plans.  For some of you, downloading Outlook onto your phone so you get notifications is a really good idea.</a:t>
            </a:r>
          </a:p>
        </p:txBody>
      </p:sp>
      <p:sp>
        <p:nvSpPr>
          <p:cNvPr id="4" name="Slide Number Placeholder 3"/>
          <p:cNvSpPr>
            <a:spLocks noGrp="1"/>
          </p:cNvSpPr>
          <p:nvPr>
            <p:ph type="sldNum" sz="quarter" idx="10"/>
          </p:nvPr>
        </p:nvSpPr>
        <p:spPr/>
        <p:txBody>
          <a:bodyPr/>
          <a:lstStyle/>
          <a:p>
            <a:fld id="{805DBF07-49F3-402C-8651-74CF0B33AE82}" type="slidenum">
              <a:rPr lang="en-CA" smtClean="0"/>
              <a:t>2</a:t>
            </a:fld>
            <a:endParaRPr lang="en-CA"/>
          </a:p>
        </p:txBody>
      </p:sp>
    </p:spTree>
    <p:extLst>
      <p:ext uri="{BB962C8B-B14F-4D97-AF65-F5344CB8AC3E}">
        <p14:creationId xmlns:p14="http://schemas.microsoft.com/office/powerpoint/2010/main" val="64182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If everything has gone according to plan up to this point then you should only have gr12 English and your religion credits left for mandatory courses. Be sure to check your transcript in MyBlueprint or speak with your guidance counsellor.  You want to be certain that you will have all courses needed to graduate in June 2024.  It is our school policy that each of you will take at least three courses each semester.  That means, again if it makes sense for your plan, you could have up to two spares – one in each semester.  Some of you will choose to fill out all eight slots in the timetable, but it is not a school policy to do so.</a:t>
            </a:r>
            <a:endParaRPr dirty="0"/>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75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graduate from high school, you must take three math, so your grade 11 course can be your last one.  If grade 12 math is part of your plan, then this chart indicates how best to proceed with your choice.  If you took 3M or mixed math in gr11 then both college math (MAP4C) and data management at the university level (MDM4U) are your options.  If you took 3U and feel confident about your abilities in this course, then Advanced Functions (MHF4U)is a reasonable choice as is calculus (MCV4U).  These courses ensure eligibility for university science, business, and engineering programs.  The workload will be reflection of those pathways.  Not all programs within these disciplines require advanced functions or calculus.  Do your research to know what your programs of interest require.  If you took college math (MBF3C) in gr11 then MAP4C is an appropriate choice.  Many college programs recommend gr12 math and it is a must for many of the trades.  Some programs recommend MCT4C or tech math.  We never have enough interest to run a section of it; however, our school board offers an eLearning credit through Holy Cross.  We can try to get a student into this online section if needed.  If you took workplace math in gr11, you will take workplace math in gr12.  If you are uncertain, chat with your guidance counsellor about these math options.    </a:t>
            </a:r>
          </a:p>
        </p:txBody>
      </p:sp>
      <p:sp>
        <p:nvSpPr>
          <p:cNvPr id="4" name="Slide Number Placeholder 3"/>
          <p:cNvSpPr>
            <a:spLocks noGrp="1"/>
          </p:cNvSpPr>
          <p:nvPr>
            <p:ph type="sldNum" sz="quarter" idx="5"/>
          </p:nvPr>
        </p:nvSpPr>
        <p:spPr/>
        <p:txBody>
          <a:bodyPr/>
          <a:lstStyle/>
          <a:p>
            <a:fld id="{805DBF07-49F3-402C-8651-74CF0B33AE82}" type="slidenum">
              <a:rPr lang="en-CA" smtClean="0"/>
              <a:t>4</a:t>
            </a:fld>
            <a:endParaRPr lang="en-CA"/>
          </a:p>
        </p:txBody>
      </p:sp>
    </p:spTree>
    <p:extLst>
      <p:ext uri="{BB962C8B-B14F-4D97-AF65-F5344CB8AC3E}">
        <p14:creationId xmlns:p14="http://schemas.microsoft.com/office/powerpoint/2010/main" val="108730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your guidance counsellors, we cannot stress enough the importance of making realistic, informed decisions about what courses you will take.  Picking courses for grade 12 should involve research and conversations with your parents as well as guidance.  You must ask yourself – am I willing to do the work necessary for success, what doors for college and university do I want to keep open, what am I interested in or curious about?  You should know by now that it is not always easy to drop a course and find a good replacement during the school year.  These questions will help you make the best choices for grade 12.  Last thing to bear in mind is that you cannot choose to change a level for a course nor remove yourself from a program – such as French, science, or IB - without parent approval.  This is the case until you turn 18.</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5</a:t>
            </a:fld>
            <a:endParaRPr lang="en-CA"/>
          </a:p>
        </p:txBody>
      </p:sp>
    </p:spTree>
    <p:extLst>
      <p:ext uri="{BB962C8B-B14F-4D97-AF65-F5344CB8AC3E}">
        <p14:creationId xmlns:p14="http://schemas.microsoft.com/office/powerpoint/2010/main" val="459304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Students in the immersion French program must take FIF4U (your French language class).  That should equal 4 FIF classes plus 6 courses taught in French for a grand total of 10 credits, enough to receive your Certificate of Proficiency in Immersion French at Graduation.  </a:t>
            </a:r>
            <a:endParaRPr lang="en-US" dirty="0"/>
          </a:p>
          <a:p>
            <a:pPr lvl="0">
              <a:spcBef>
                <a:spcPts val="0"/>
              </a:spcBef>
              <a:buNone/>
            </a:pPr>
            <a:endParaRPr dirty="0"/>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8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Students in the Extended French program must take FEF4U (your French language class). You must have taken 3 courses taught in French plus 4 FEF classes for a grand total of 7 courses to receive your Certificate of Proficiency in Extended French at Graduation.  </a:t>
            </a:r>
            <a:endParaRPr lang="en-US" dirty="0"/>
          </a:p>
          <a:p>
            <a:pPr lvl="0">
              <a:spcBef>
                <a:spcPts val="0"/>
              </a:spcBef>
              <a:buNone/>
            </a:pPr>
            <a:endParaRPr dirty="0"/>
          </a:p>
        </p:txBody>
      </p:sp>
      <p:sp>
        <p:nvSpPr>
          <p:cNvPr id="197" name="Shape 197"/>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Times New Roman"/>
              <a:buNone/>
            </a:pPr>
            <a:fld id="{00000000-1234-1234-1234-123412341234}" type="slidenum">
              <a:rPr lang="en-US"/>
              <a:t>7</a:t>
            </a:fld>
            <a:endParaRPr lang="en-US"/>
          </a:p>
        </p:txBody>
      </p:sp>
    </p:spTree>
    <p:extLst>
      <p:ext uri="{BB962C8B-B14F-4D97-AF65-F5344CB8AC3E}">
        <p14:creationId xmlns:p14="http://schemas.microsoft.com/office/powerpoint/2010/main" val="149484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gr11, there are so many options for your gr12 year.  It is an opportunity to take prerequisite courses that secure a path into a post-secondary program – for example gr12 university chemistry and biology for a science degree or college </a:t>
            </a:r>
            <a:r>
              <a:rPr lang="en-US" dirty="0" err="1"/>
              <a:t>chemisty</a:t>
            </a:r>
            <a:r>
              <a:rPr lang="en-US" dirty="0"/>
              <a:t> and math for a diploma in Practical Nursing.  There may be some room to explore courses that interest you but for the most part it will be about next steps for your pathway.  Stay tuned for our elective courses showcase coming to the Cafetorium on March 2</a:t>
            </a:r>
            <a:r>
              <a:rPr lang="en-US" baseline="30000" dirty="0"/>
              <a:t>nd</a:t>
            </a:r>
            <a:r>
              <a:rPr lang="en-US" dirty="0"/>
              <a:t>.  You can find out more about these courses then.</a:t>
            </a:r>
          </a:p>
          <a:p>
            <a:pPr lvl="0" rtl="0">
              <a:spcBef>
                <a:spcPts val="0"/>
              </a:spcBef>
              <a:buNone/>
            </a:pPr>
            <a:endParaRPr dirty="0"/>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44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grade 12s opt to take cooperative education or co-op credits.  These are grouped in half-day or full-day placements.  Basically you earn credits on the job.  You can experience the world of work.  Figure out what career paths are for you and sometimes what ones are not.  Placements are varied and can be anything from retail to education to trades.  Some of you might also need co-op for SHSM – plan it for this summer or next school year.  For more information, speak with Mr. Farrell or Mr. McDonald in Student Services.</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9</a:t>
            </a:fld>
            <a:endParaRPr lang="en-CA"/>
          </a:p>
        </p:txBody>
      </p:sp>
    </p:spTree>
    <p:extLst>
      <p:ext uri="{BB962C8B-B14F-4D97-AF65-F5344CB8AC3E}">
        <p14:creationId xmlns:p14="http://schemas.microsoft.com/office/powerpoint/2010/main" val="360644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5" y="609601"/>
            <a:ext cx="8676223" cy="3200400"/>
          </a:xfrm>
        </p:spPr>
        <p:txBody>
          <a:bodyPr anchor="b">
            <a:normAutofit/>
          </a:bodyPr>
          <a:lstStyle>
            <a:lvl1pPr algn="ctr">
              <a:defRPr sz="2025">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5" y="3886200"/>
            <a:ext cx="8676223" cy="1905000"/>
          </a:xfrm>
        </p:spPr>
        <p:txBody>
          <a:bodyPr anchor="t">
            <a:normAutofit/>
          </a:bodyPr>
          <a:lstStyle>
            <a:lvl1pPr marL="0" indent="0" algn="ctr">
              <a:buNone/>
              <a:defRPr sz="886">
                <a:gradFill flip="none" rotWithShape="1">
                  <a:gsLst>
                    <a:gs pos="0">
                      <a:schemeClr val="tx1"/>
                    </a:gs>
                    <a:gs pos="100000">
                      <a:schemeClr val="tx1">
                        <a:lumMod val="75000"/>
                      </a:schemeClr>
                    </a:gs>
                  </a:gsLst>
                  <a:lin ang="5400000" scaled="0"/>
                  <a:tileRect/>
                </a:gra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33907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10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7325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3124199"/>
          </a:xfrm>
        </p:spPr>
        <p:txBody>
          <a:bodyPr anchor="ctr">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8808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381000"/>
          </a:xfrm>
        </p:spPr>
        <p:txBody>
          <a:bodyPr anchor="ctr"/>
          <a:lstStyle>
            <a:lvl1pPr marL="0" indent="0">
              <a:buFontTx/>
              <a:buNone/>
              <a:defRPr/>
            </a:lvl1pPr>
            <a:lvl2pPr marL="192881" indent="0">
              <a:buFontTx/>
              <a:buNone/>
              <a:defRPr/>
            </a:lvl2pPr>
            <a:lvl3pPr marL="385763" indent="0">
              <a:buFontTx/>
              <a:buNone/>
              <a:defRPr/>
            </a:lvl3pPr>
            <a:lvl4pPr marL="578644" indent="0">
              <a:buFontTx/>
              <a:buNone/>
              <a:defRPr/>
            </a:lvl4pPr>
            <a:lvl5pPr marL="771525"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997314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4" y="4777381"/>
            <a:ext cx="9906001" cy="860400"/>
          </a:xfrm>
        </p:spPr>
        <p:txBody>
          <a:bodyPr vert="horz" lIns="91440" tIns="45720" rIns="91440" bIns="45720" rtlCol="0" anchor="t">
            <a:normAutofit/>
          </a:bodyPr>
          <a:lstStyle>
            <a:lvl1pPr>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9925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1013"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2417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1181"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412737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7" y="609600"/>
            <a:ext cx="9905999"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0683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7" y="609605"/>
            <a:ext cx="2210515"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0946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12657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1688" b="0" cap="all"/>
            </a:lvl1pPr>
          </a:lstStyle>
          <a:p>
            <a:r>
              <a:rPr lang="en-US"/>
              <a:t>Click to edit Master title style</a:t>
            </a:r>
            <a:endParaRPr lang="en-US" dirty="0"/>
          </a:p>
        </p:txBody>
      </p:sp>
      <p:sp>
        <p:nvSpPr>
          <p:cNvPr id="3" name="Text Placeholder 2"/>
          <p:cNvSpPr>
            <a:spLocks noGrp="1"/>
          </p:cNvSpPr>
          <p:nvPr>
            <p:ph type="body" idx="1"/>
          </p:nvPr>
        </p:nvSpPr>
        <p:spPr>
          <a:xfrm>
            <a:off x="1751016" y="4777381"/>
            <a:ext cx="8686801" cy="860400"/>
          </a:xfrm>
        </p:spPr>
        <p:txBody>
          <a:bodyPr anchor="t">
            <a:normAutofit/>
          </a:bodyPr>
          <a:lstStyle>
            <a:lvl1pPr marL="0" indent="0" algn="r">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45793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7005"/>
            <a:ext cx="4876800" cy="3124201"/>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2697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1" y="2658533"/>
            <a:ext cx="4588931"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4" name="Content Placeholder 3"/>
          <p:cNvSpPr>
            <a:spLocks noGrp="1"/>
          </p:cNvSpPr>
          <p:nvPr>
            <p:ph sz="half" idx="2"/>
          </p:nvPr>
        </p:nvSpPr>
        <p:spPr>
          <a:xfrm>
            <a:off x="1141412" y="3243268"/>
            <a:ext cx="4876800"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6" name="Content Placeholder 5"/>
          <p:cNvSpPr>
            <a:spLocks noGrp="1"/>
          </p:cNvSpPr>
          <p:nvPr>
            <p:ph sz="quarter" idx="4"/>
          </p:nvPr>
        </p:nvSpPr>
        <p:spPr>
          <a:xfrm>
            <a:off x="6170616" y="3243268"/>
            <a:ext cx="4876801"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8" name="Footer Placeholder 7"/>
          <p:cNvSpPr>
            <a:spLocks noGrp="1"/>
          </p:cNvSpPr>
          <p:nvPr>
            <p:ph type="ftr" sz="quarter" idx="11"/>
          </p:nvPr>
        </p:nvSpPr>
        <p:spPr>
          <a:xfrm>
            <a:off x="1141412" y="5883281"/>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0239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4" name="Footer Placeholder 3"/>
          <p:cNvSpPr>
            <a:spLocks noGrp="1"/>
          </p:cNvSpPr>
          <p:nvPr>
            <p:ph type="ftr" sz="quarter" idx="11"/>
          </p:nvPr>
        </p:nvSpPr>
        <p:spPr>
          <a:xfrm>
            <a:off x="1141412" y="5883281"/>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5809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3" name="Footer Placeholder 2"/>
          <p:cNvSpPr>
            <a:spLocks noGrp="1"/>
          </p:cNvSpPr>
          <p:nvPr>
            <p:ph type="ftr" sz="quarter" idx="11"/>
          </p:nvPr>
        </p:nvSpPr>
        <p:spPr>
          <a:xfrm>
            <a:off x="1141412" y="5883281"/>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7356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3549121" cy="1371600"/>
          </a:xfrm>
        </p:spPr>
        <p:txBody>
          <a:bodyPr anchor="b">
            <a:normAutofit/>
          </a:bodyPr>
          <a:lstStyle>
            <a:lvl1pPr algn="l">
              <a:defRPr sz="1013" b="0"/>
            </a:lvl1pPr>
          </a:lstStyle>
          <a:p>
            <a:r>
              <a:rPr lang="en-US"/>
              <a:t>Click to edit Master title style</a:t>
            </a:r>
            <a:endParaRPr lang="en-US" dirty="0"/>
          </a:p>
        </p:txBody>
      </p:sp>
      <p:sp>
        <p:nvSpPr>
          <p:cNvPr id="3" name="Content Placeholder 2"/>
          <p:cNvSpPr>
            <a:spLocks noGrp="1"/>
          </p:cNvSpPr>
          <p:nvPr>
            <p:ph idx="1"/>
          </p:nvPr>
        </p:nvSpPr>
        <p:spPr>
          <a:xfrm>
            <a:off x="5103816" y="609601"/>
            <a:ext cx="5943601" cy="5181600"/>
          </a:xfrm>
        </p:spPr>
        <p:txBody>
          <a:bodyPr anchor="ctr">
            <a:normAutofit/>
          </a:bodyPr>
          <a:lstStyle>
            <a:lvl1pPr>
              <a:defRPr sz="844"/>
            </a:lvl1pPr>
            <a:lvl2pPr>
              <a:defRPr sz="760"/>
            </a:lvl2pPr>
            <a:lvl3pPr>
              <a:defRPr sz="675"/>
            </a:lvl3pPr>
            <a:lvl4pPr>
              <a:defRPr sz="591"/>
            </a:lvl4pPr>
            <a:lvl5pPr>
              <a:defRPr sz="591"/>
            </a:lvl5pPr>
            <a:lvl6pPr>
              <a:defRPr sz="591"/>
            </a:lvl6pPr>
            <a:lvl7pPr>
              <a:defRPr sz="591"/>
            </a:lvl7pPr>
            <a:lvl8pPr>
              <a:defRPr sz="591"/>
            </a:lvl8pPr>
            <a:lvl9pPr>
              <a:defRPr sz="59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6" y="2971800"/>
            <a:ext cx="3549121" cy="1828800"/>
          </a:xfrm>
        </p:spPr>
        <p:txBody>
          <a:bodyPr>
            <a:normAutofit/>
          </a:bodyPr>
          <a:lstStyle>
            <a:lvl1pPr marL="0" indent="0">
              <a:buNone/>
              <a:defRPr sz="675"/>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2/21/2023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8444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5334001" cy="1371600"/>
          </a:xfrm>
        </p:spPr>
        <p:txBody>
          <a:bodyPr anchor="b">
            <a:normAutofit/>
          </a:bodyPr>
          <a:lstStyle>
            <a:lvl1pPr algn="l">
              <a:defRPr sz="1181"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7"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6" y="2971800"/>
            <a:ext cx="5334001" cy="1828800"/>
          </a:xfrm>
        </p:spPr>
        <p:txBody>
          <a:bodyPr>
            <a:normAutofit/>
          </a:bodyPr>
          <a:lstStyle>
            <a:lvl1pPr marL="0" indent="0">
              <a:buNone/>
              <a:defRPr sz="760"/>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6399212" y="5883281"/>
            <a:ext cx="914400" cy="365125"/>
          </a:xfrm>
          <a:prstGeom prst="rect">
            <a:avLst/>
          </a:prstGeom>
        </p:spPr>
        <p:txBody>
          <a:bodyPr/>
          <a:lstStyle/>
          <a:p>
            <a:fld id="{28B95B44-5FDB-EE47-980E-C86245332983}" type="datetimeFigureOut">
              <a:rPr lang="en-US" smtClean="0"/>
              <a:t>2/21/2023</a:t>
            </a:fld>
            <a:endParaRPr lang="en-US"/>
          </a:p>
        </p:txBody>
      </p:sp>
      <p:sp>
        <p:nvSpPr>
          <p:cNvPr id="6" name="Footer Placeholder 5"/>
          <p:cNvSpPr>
            <a:spLocks noGrp="1"/>
          </p:cNvSpPr>
          <p:nvPr>
            <p:ph type="ftr" sz="quarter" idx="11"/>
          </p:nvPr>
        </p:nvSpPr>
        <p:spPr>
          <a:xfrm>
            <a:off x="1141412" y="5883281"/>
            <a:ext cx="5105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742617" y="5883281"/>
            <a:ext cx="3225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54034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7" y="609600"/>
            <a:ext cx="9905999"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7" y="2667005"/>
            <a:ext cx="9905999"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5991535"/>
            <a:ext cx="12192000" cy="209288"/>
          </a:xfrm>
          <a:prstGeom prst="rect">
            <a:avLst/>
          </a:prstGeom>
          <a:solidFill>
            <a:srgbClr val="D8BE40"/>
          </a:solidFill>
        </p:spPr>
        <p:txBody>
          <a:bodyPr wrap="square" rtlCol="0">
            <a:spAutoFit/>
          </a:bodyPr>
          <a:lstStyle/>
          <a:p>
            <a:endParaRPr lang="en-US" sz="760"/>
          </a:p>
        </p:txBody>
      </p:sp>
      <p:sp>
        <p:nvSpPr>
          <p:cNvPr id="8" name="TextBox 7"/>
          <p:cNvSpPr txBox="1"/>
          <p:nvPr userDrawn="1"/>
        </p:nvSpPr>
        <p:spPr>
          <a:xfrm>
            <a:off x="0" y="5874569"/>
            <a:ext cx="12192000" cy="209288"/>
          </a:xfrm>
          <a:prstGeom prst="rect">
            <a:avLst/>
          </a:prstGeom>
          <a:solidFill>
            <a:srgbClr val="642020"/>
          </a:solidFill>
        </p:spPr>
        <p:txBody>
          <a:bodyPr wrap="square" rtlCol="0">
            <a:spAutoFit/>
          </a:bodyPr>
          <a:lstStyle/>
          <a:p>
            <a:endParaRPr lang="en-US" sz="760"/>
          </a:p>
        </p:txBody>
      </p: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189729" y="5560822"/>
            <a:ext cx="1163819" cy="1163819"/>
          </a:xfrm>
          <a:prstGeom prst="rect">
            <a:avLst/>
          </a:prstGeom>
          <a:effectLst/>
        </p:spPr>
      </p:pic>
    </p:spTree>
    <p:extLst>
      <p:ext uri="{BB962C8B-B14F-4D97-AF65-F5344CB8AC3E}">
        <p14:creationId xmlns:p14="http://schemas.microsoft.com/office/powerpoint/2010/main" val="39300863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192881" rtl="0" eaLnBrk="1" latinLnBrk="0" hangingPunct="1">
        <a:spcBef>
          <a:spcPct val="0"/>
        </a:spcBef>
        <a:buNone/>
        <a:defRPr sz="135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0551" indent="-120551" algn="l" defTabSz="192881" rtl="0" eaLnBrk="1" latinLnBrk="0" hangingPunct="1">
        <a:spcBef>
          <a:spcPct val="20000"/>
        </a:spcBef>
        <a:spcAft>
          <a:spcPts val="254"/>
        </a:spcAft>
        <a:buClr>
          <a:schemeClr val="tx1"/>
        </a:buClr>
        <a:buSzPct val="100000"/>
        <a:buFont typeface="Arial"/>
        <a:buChar char="•"/>
        <a:defRPr sz="844"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313433" indent="-120551" algn="l" defTabSz="192881" rtl="0" eaLnBrk="1" latinLnBrk="0" hangingPunct="1">
        <a:spcBef>
          <a:spcPct val="20000"/>
        </a:spcBef>
        <a:spcAft>
          <a:spcPts val="254"/>
        </a:spcAft>
        <a:buClr>
          <a:schemeClr val="tx1"/>
        </a:buClr>
        <a:buSzPct val="100000"/>
        <a:buFont typeface="Arial"/>
        <a:buChar char="•"/>
        <a:defRPr sz="76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506314" indent="-120551" algn="l" defTabSz="192881" rtl="0" eaLnBrk="1" latinLnBrk="0" hangingPunct="1">
        <a:spcBef>
          <a:spcPct val="20000"/>
        </a:spcBef>
        <a:spcAft>
          <a:spcPts val="254"/>
        </a:spcAft>
        <a:buClr>
          <a:schemeClr val="tx1"/>
        </a:buClr>
        <a:buSzPct val="100000"/>
        <a:buFont typeface="Arial"/>
        <a:buChar char="•"/>
        <a:defRPr sz="67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650975"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843856"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060847"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1253729"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1446610"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1639491"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192881" rtl="0" eaLnBrk="1" latinLnBrk="0" hangingPunct="1">
        <a:defRPr sz="760" kern="1200">
          <a:solidFill>
            <a:schemeClr val="tx1"/>
          </a:solidFill>
          <a:latin typeface="+mn-lt"/>
          <a:ea typeface="+mn-ea"/>
          <a:cs typeface="+mn-cs"/>
        </a:defRPr>
      </a:lvl1pPr>
      <a:lvl2pPr marL="192881" algn="l" defTabSz="192881" rtl="0" eaLnBrk="1" latinLnBrk="0" hangingPunct="1">
        <a:defRPr sz="760" kern="1200">
          <a:solidFill>
            <a:schemeClr val="tx1"/>
          </a:solidFill>
          <a:latin typeface="+mn-lt"/>
          <a:ea typeface="+mn-ea"/>
          <a:cs typeface="+mn-cs"/>
        </a:defRPr>
      </a:lvl2pPr>
      <a:lvl3pPr marL="385763" algn="l" defTabSz="192881" rtl="0" eaLnBrk="1" latinLnBrk="0" hangingPunct="1">
        <a:defRPr sz="760" kern="1200">
          <a:solidFill>
            <a:schemeClr val="tx1"/>
          </a:solidFill>
          <a:latin typeface="+mn-lt"/>
          <a:ea typeface="+mn-ea"/>
          <a:cs typeface="+mn-cs"/>
        </a:defRPr>
      </a:lvl3pPr>
      <a:lvl4pPr marL="578644" algn="l" defTabSz="192881" rtl="0" eaLnBrk="1" latinLnBrk="0" hangingPunct="1">
        <a:defRPr sz="760" kern="1200">
          <a:solidFill>
            <a:schemeClr val="tx1"/>
          </a:solidFill>
          <a:latin typeface="+mn-lt"/>
          <a:ea typeface="+mn-ea"/>
          <a:cs typeface="+mn-cs"/>
        </a:defRPr>
      </a:lvl4pPr>
      <a:lvl5pPr marL="771525" algn="l" defTabSz="192881" rtl="0" eaLnBrk="1" latinLnBrk="0" hangingPunct="1">
        <a:defRPr sz="760" kern="1200">
          <a:solidFill>
            <a:schemeClr val="tx1"/>
          </a:solidFill>
          <a:latin typeface="+mn-lt"/>
          <a:ea typeface="+mn-ea"/>
          <a:cs typeface="+mn-cs"/>
        </a:defRPr>
      </a:lvl5pPr>
      <a:lvl6pPr marL="964406" algn="l" defTabSz="192881" rtl="0" eaLnBrk="1" latinLnBrk="0" hangingPunct="1">
        <a:defRPr sz="760" kern="1200">
          <a:solidFill>
            <a:schemeClr val="tx1"/>
          </a:solidFill>
          <a:latin typeface="+mn-lt"/>
          <a:ea typeface="+mn-ea"/>
          <a:cs typeface="+mn-cs"/>
        </a:defRPr>
      </a:lvl6pPr>
      <a:lvl7pPr marL="1157288" algn="l" defTabSz="192881" rtl="0" eaLnBrk="1" latinLnBrk="0" hangingPunct="1">
        <a:defRPr sz="760" kern="1200">
          <a:solidFill>
            <a:schemeClr val="tx1"/>
          </a:solidFill>
          <a:latin typeface="+mn-lt"/>
          <a:ea typeface="+mn-ea"/>
          <a:cs typeface="+mn-cs"/>
        </a:defRPr>
      </a:lvl7pPr>
      <a:lvl8pPr marL="1350169" algn="l" defTabSz="192881" rtl="0" eaLnBrk="1" latinLnBrk="0" hangingPunct="1">
        <a:defRPr sz="760" kern="1200">
          <a:solidFill>
            <a:schemeClr val="tx1"/>
          </a:solidFill>
          <a:latin typeface="+mn-lt"/>
          <a:ea typeface="+mn-ea"/>
          <a:cs typeface="+mn-cs"/>
        </a:defRPr>
      </a:lvl8pPr>
      <a:lvl9pPr marL="1543050" algn="l" defTabSz="192881"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806882" y="1266023"/>
            <a:ext cx="4714557" cy="1544176"/>
          </a:xfrm>
          <a:prstGeom prst="rect">
            <a:avLst/>
          </a:prstGeom>
        </p:spPr>
      </p:pic>
      <p:sp>
        <p:nvSpPr>
          <p:cNvPr id="4" name="TextBox 3"/>
          <p:cNvSpPr txBox="1"/>
          <p:nvPr/>
        </p:nvSpPr>
        <p:spPr>
          <a:xfrm>
            <a:off x="670561" y="496582"/>
            <a:ext cx="10708639" cy="769441"/>
          </a:xfrm>
          <a:prstGeom prst="rect">
            <a:avLst/>
          </a:prstGeom>
          <a:solidFill>
            <a:srgbClr val="FFC000"/>
          </a:solidFill>
          <a:ln>
            <a:solidFill>
              <a:schemeClr val="tx1"/>
            </a:solidFill>
          </a:ln>
        </p:spPr>
        <p:txBody>
          <a:bodyPr wrap="square" rtlCol="0">
            <a:spAutoFit/>
          </a:bodyPr>
          <a:lstStyle/>
          <a:p>
            <a:pPr algn="ctr"/>
            <a:r>
              <a:rPr lang="en-US" sz="4400" b="1" dirty="0">
                <a:latin typeface="Gadugi" panose="020B0502040204020203" pitchFamily="34" charset="0"/>
                <a:ea typeface="Gadugi" panose="020B0502040204020203" pitchFamily="34" charset="0"/>
              </a:rPr>
              <a:t>Planning for Grade Twelve</a:t>
            </a:r>
          </a:p>
        </p:txBody>
      </p:sp>
      <p:pic>
        <p:nvPicPr>
          <p:cNvPr id="8" name="Shape 237">
            <a:extLst>
              <a:ext uri="{FF2B5EF4-FFF2-40B4-BE49-F238E27FC236}">
                <a16:creationId xmlns:a16="http://schemas.microsoft.com/office/drawing/2014/main" id="{4F94DCEC-4BAC-440F-BBE4-D5B83E6CB54D}"/>
              </a:ext>
            </a:extLst>
          </p:cNvPr>
          <p:cNvPicPr preferRelativeResize="0"/>
          <p:nvPr/>
        </p:nvPicPr>
        <p:blipFill>
          <a:blip r:embed="rId6">
            <a:alphaModFix/>
          </a:blip>
          <a:stretch>
            <a:fillRect/>
          </a:stretch>
        </p:blipFill>
        <p:spPr>
          <a:xfrm>
            <a:off x="701040" y="1341120"/>
            <a:ext cx="6079901" cy="4165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hape 236">
            <a:extLst>
              <a:ext uri="{FF2B5EF4-FFF2-40B4-BE49-F238E27FC236}">
                <a16:creationId xmlns:a16="http://schemas.microsoft.com/office/drawing/2014/main" id="{4B5A2C88-C041-4871-AD0F-FDF116A76FE9}"/>
              </a:ext>
            </a:extLst>
          </p:cNvPr>
          <p:cNvPicPr preferRelativeResize="0"/>
          <p:nvPr/>
        </p:nvPicPr>
        <p:blipFill>
          <a:blip r:embed="rId7">
            <a:alphaModFix/>
          </a:blip>
          <a:stretch>
            <a:fillRect/>
          </a:stretch>
        </p:blipFill>
        <p:spPr>
          <a:xfrm>
            <a:off x="6878004" y="2822957"/>
            <a:ext cx="4501196" cy="2683764"/>
          </a:xfrm>
          <a:prstGeom prst="rect">
            <a:avLst/>
          </a:prstGeom>
          <a:solidFill>
            <a:schemeClr val="accent4"/>
          </a:solidFill>
          <a:ln w="28575" cap="flat" cmpd="sng">
            <a:solidFill>
              <a:srgbClr val="000000"/>
            </a:solidFill>
            <a:prstDash val="solid"/>
            <a:round/>
            <a:headEnd type="none" w="med" len="med"/>
            <a:tailEnd type="none" w="med" len="med"/>
          </a:ln>
        </p:spPr>
      </p:pic>
      <p:pic>
        <p:nvPicPr>
          <p:cNvPr id="3" name="Audio 2">
            <a:hlinkClick r:id="" action="ppaction://media"/>
            <a:extLst>
              <a:ext uri="{FF2B5EF4-FFF2-40B4-BE49-F238E27FC236}">
                <a16:creationId xmlns:a16="http://schemas.microsoft.com/office/drawing/2014/main" id="{F7BC0C51-1744-494F-A070-395C3FCEEE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4124237"/>
      </p:ext>
    </p:extLst>
  </p:cSld>
  <p:clrMapOvr>
    <a:masterClrMapping/>
  </p:clrMapOvr>
  <mc:AlternateContent xmlns:mc="http://schemas.openxmlformats.org/markup-compatibility/2006" xmlns:p14="http://schemas.microsoft.com/office/powerpoint/2010/main">
    <mc:Choice Requires="p14">
      <p:transition spd="slow" p14:dur="2000" advTm="4718"/>
    </mc:Choice>
    <mc:Fallback xmlns="">
      <p:transition spd="slow" advTm="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453"/>
          <p:cNvPicPr preferRelativeResize="0"/>
          <p:nvPr/>
        </p:nvPicPr>
        <p:blipFill>
          <a:blip r:embed="rId5">
            <a:alphaModFix/>
          </a:blip>
          <a:stretch>
            <a:fillRect/>
          </a:stretch>
        </p:blipFill>
        <p:spPr>
          <a:xfrm>
            <a:off x="8506006" y="2839864"/>
            <a:ext cx="2497274" cy="2400850"/>
          </a:xfrm>
          <a:prstGeom prst="rect">
            <a:avLst/>
          </a:prstGeom>
          <a:noFill/>
          <a:ln>
            <a:noFill/>
          </a:ln>
        </p:spPr>
      </p:pic>
      <p:sp>
        <p:nvSpPr>
          <p:cNvPr id="2" name="Title 1"/>
          <p:cNvSpPr>
            <a:spLocks noGrp="1"/>
          </p:cNvSpPr>
          <p:nvPr>
            <p:ph type="title"/>
          </p:nvPr>
        </p:nvSpPr>
        <p:spPr>
          <a:xfrm>
            <a:off x="751841" y="374071"/>
            <a:ext cx="10688318" cy="928255"/>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Dual Credits at SLC</a:t>
            </a:r>
          </a:p>
        </p:txBody>
      </p:sp>
      <p:sp>
        <p:nvSpPr>
          <p:cNvPr id="3" name="Content Placeholder 2"/>
          <p:cNvSpPr>
            <a:spLocks noGrp="1"/>
          </p:cNvSpPr>
          <p:nvPr>
            <p:ph idx="1"/>
          </p:nvPr>
        </p:nvSpPr>
        <p:spPr>
          <a:xfrm>
            <a:off x="751841" y="762000"/>
            <a:ext cx="10485118" cy="5029207"/>
          </a:xfrm>
        </p:spPr>
        <p:txBody>
          <a:bodyPr>
            <a:normAutofit/>
          </a:bodyPr>
          <a:lstStyle/>
          <a:p>
            <a:pPr marL="342900" indent="-342900" defTabSz="914400">
              <a:lnSpc>
                <a:spcPct val="115000"/>
              </a:lnSpc>
              <a:spcBef>
                <a:spcPts val="0"/>
              </a:spcBef>
              <a:spcAft>
                <a:spcPts val="0"/>
              </a:spcAft>
              <a:buClr>
                <a:prstClr val="black"/>
              </a:buClr>
              <a:buSzPts val="2800"/>
              <a:buFont typeface="Libre Baskerville"/>
              <a:buChar char="•"/>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Grade 11 &amp; 12 students can register part-time at SLC</a:t>
            </a:r>
            <a:endParaRPr lang="en-US" sz="2800" cap="none" dirty="0">
              <a:solidFill>
                <a:prstClr val="white"/>
              </a:solidFill>
              <a:effectLst/>
              <a:latin typeface="Gadugi" panose="020B0502040204020203" pitchFamily="34" charset="0"/>
              <a:ea typeface="Gadugi" panose="020B0502040204020203" pitchFamily="34" charset="0"/>
              <a:cs typeface="Times New Roman" panose="02020603050405020304" pitchFamily="18" charset="0"/>
              <a:sym typeface="Libre Baskerville"/>
            </a:endParaRPr>
          </a:p>
          <a:p>
            <a:pPr marL="342900" indent="-342900" defTabSz="914400">
              <a:lnSpc>
                <a:spcPct val="115000"/>
              </a:lnSpc>
              <a:spcBef>
                <a:spcPts val="560"/>
              </a:spcBef>
              <a:spcAft>
                <a:spcPts val="0"/>
              </a:spcAft>
              <a:buClr>
                <a:prstClr val="black"/>
              </a:buClr>
              <a:buSzPts val="2800"/>
              <a:buFont typeface="Libre Baskerville"/>
              <a:buChar char="•"/>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Earn a high school credit and a college credit</a:t>
            </a:r>
            <a:endParaRPr lang="en-US" sz="2800" cap="none" dirty="0">
              <a:solidFill>
                <a:prstClr val="white"/>
              </a:solidFill>
              <a:effectLst/>
              <a:latin typeface="Gadugi" panose="020B0502040204020203" pitchFamily="34" charset="0"/>
              <a:ea typeface="Gadugi" panose="020B0502040204020203" pitchFamily="34" charset="0"/>
              <a:cs typeface="Times New Roman" panose="02020603050405020304" pitchFamily="18" charset="0"/>
              <a:sym typeface="Libre Baskerville"/>
            </a:endParaRPr>
          </a:p>
          <a:p>
            <a:pPr marL="342900" indent="-342900" defTabSz="914400">
              <a:lnSpc>
                <a:spcPct val="115000"/>
              </a:lnSpc>
              <a:spcBef>
                <a:spcPts val="560"/>
              </a:spcBef>
              <a:spcAft>
                <a:spcPts val="0"/>
              </a:spcAft>
              <a:buClr>
                <a:prstClr val="black"/>
              </a:buClr>
              <a:buSzPts val="2800"/>
              <a:buFont typeface="Libre Baskerville"/>
              <a:buChar char="•"/>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Courses in film, culinary, esthetics, psychology, </a:t>
            </a:r>
          </a:p>
          <a:p>
            <a:pPr marL="0" indent="0" defTabSz="914400">
              <a:lnSpc>
                <a:spcPct val="115000"/>
              </a:lnSpc>
              <a:spcBef>
                <a:spcPts val="560"/>
              </a:spcBef>
              <a:spcAft>
                <a:spcPts val="0"/>
              </a:spcAft>
              <a:buClr>
                <a:prstClr val="black"/>
              </a:buClr>
              <a:buSzPts val="2800"/>
              <a:buNone/>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    law, etc. </a:t>
            </a:r>
          </a:p>
          <a:p>
            <a:pPr marL="342900" indent="-342900" defTabSz="914400">
              <a:lnSpc>
                <a:spcPct val="115000"/>
              </a:lnSpc>
              <a:spcBef>
                <a:spcPts val="560"/>
              </a:spcBef>
              <a:spcAft>
                <a:spcPts val="0"/>
              </a:spcAft>
              <a:buClr>
                <a:prstClr val="black"/>
              </a:buClr>
              <a:buSzPts val="2800"/>
              <a:buFont typeface="Libre Baskerville"/>
              <a:buChar char="•"/>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Email Mr. Nador to discuss options and </a:t>
            </a:r>
          </a:p>
          <a:p>
            <a:pPr marL="0" indent="0" defTabSz="914400">
              <a:lnSpc>
                <a:spcPct val="115000"/>
              </a:lnSpc>
              <a:spcBef>
                <a:spcPts val="560"/>
              </a:spcBef>
              <a:spcAft>
                <a:spcPts val="0"/>
              </a:spcAft>
              <a:buClr>
                <a:prstClr val="black"/>
              </a:buClr>
              <a:buSzPts val="2800"/>
              <a:buNone/>
            </a:pPr>
            <a:r>
              <a:rPr lang="en-US" sz="2800" cap="none" dirty="0">
                <a:solidFill>
                  <a:prstClr val="black"/>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    the application process</a:t>
            </a:r>
          </a:p>
          <a:p>
            <a:endParaRPr lang="en-US" dirty="0"/>
          </a:p>
        </p:txBody>
      </p:sp>
      <p:pic>
        <p:nvPicPr>
          <p:cNvPr id="5" name="Audio 4">
            <a:hlinkClick r:id="" action="ppaction://media"/>
            <a:extLst>
              <a:ext uri="{FF2B5EF4-FFF2-40B4-BE49-F238E27FC236}">
                <a16:creationId xmlns:a16="http://schemas.microsoft.com/office/drawing/2014/main" id="{2D847123-2AA9-4349-8641-C15E12C42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74468"/>
      </p:ext>
    </p:extLst>
  </p:cSld>
  <p:clrMapOvr>
    <a:masterClrMapping/>
  </p:clrMapOvr>
  <mc:AlternateContent xmlns:mc="http://schemas.openxmlformats.org/markup-compatibility/2006" xmlns:p14="http://schemas.microsoft.com/office/powerpoint/2010/main">
    <mc:Choice Requires="p14">
      <p:transition spd="slow" p14:dur="2000" advTm="38567"/>
    </mc:Choice>
    <mc:Fallback xmlns="">
      <p:transition spd="slow" advTm="38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60" y="346365"/>
            <a:ext cx="10342879" cy="872836"/>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Specialist High Skills Major</a:t>
            </a:r>
          </a:p>
        </p:txBody>
      </p:sp>
      <p:sp>
        <p:nvSpPr>
          <p:cNvPr id="3" name="Content Placeholder 2"/>
          <p:cNvSpPr>
            <a:spLocks noGrp="1"/>
          </p:cNvSpPr>
          <p:nvPr>
            <p:ph idx="1"/>
          </p:nvPr>
        </p:nvSpPr>
        <p:spPr>
          <a:xfrm>
            <a:off x="873760" y="1330036"/>
            <a:ext cx="10342878" cy="4400204"/>
          </a:xfrm>
        </p:spPr>
        <p:txBody>
          <a:bodyPr>
            <a:normAutofit fontScale="62500" lnSpcReduction="20000"/>
          </a:bodyPr>
          <a:lstStyle/>
          <a:p>
            <a:pPr marL="0" indent="0" defTabSz="914400">
              <a:spcAft>
                <a:spcPts val="0"/>
              </a:spcAft>
              <a:buClr>
                <a:prstClr val="white">
                  <a:shade val="95000"/>
                </a:prstClr>
              </a:buClr>
              <a:buSzPct val="65000"/>
              <a:buNone/>
              <a:defRPr/>
            </a:pPr>
            <a:r>
              <a:rPr lang="en-US" sz="3400" b="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SHSM at RND:</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4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Arts and Culture</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4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Non-Profit</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4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Sports</a:t>
            </a:r>
            <a:endPar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endParaRPr lang="en-US" sz="3400" i="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US" sz="3400" b="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What next?</a:t>
            </a:r>
          </a:p>
          <a:p>
            <a:pPr marL="137160" indent="0" defTabSz="914400">
              <a:spcAft>
                <a:spcPts val="0"/>
              </a:spcAft>
              <a:buClr>
                <a:prstClr val="white"/>
              </a:buClr>
              <a:buSzPct val="65000"/>
              <a:buNone/>
              <a:defRPr/>
            </a:pP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1. Course Planner – majors, others, and co-ops</a:t>
            </a:r>
          </a:p>
          <a:p>
            <a:pPr marL="137160" indent="0" defTabSz="914400">
              <a:spcAft>
                <a:spcPts val="0"/>
              </a:spcAft>
              <a:buClr>
                <a:prstClr val="white"/>
              </a:buClr>
              <a:buSzPct val="65000"/>
              <a:buNone/>
              <a:defRPr/>
            </a:pP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2. Have First Aid, CPR, WHIMIS</a:t>
            </a:r>
          </a:p>
          <a:p>
            <a:pPr marL="137160" indent="0" defTabSz="914400">
              <a:spcAft>
                <a:spcPts val="0"/>
              </a:spcAft>
              <a:buClr>
                <a:prstClr val="white"/>
              </a:buClr>
              <a:buSzPct val="65000"/>
              <a:buNone/>
              <a:defRPr/>
            </a:pP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3. Fulfill elective certifications</a:t>
            </a:r>
          </a:p>
          <a:p>
            <a:pPr marL="137160" indent="0" defTabSz="914400">
              <a:spcAft>
                <a:spcPts val="0"/>
              </a:spcAft>
              <a:buClr>
                <a:prstClr val="white"/>
              </a:buClr>
              <a:buSzPct val="65000"/>
              <a:buNone/>
              <a:defRPr/>
            </a:pP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4. Go on SHSM trips </a:t>
            </a:r>
          </a:p>
          <a:p>
            <a:pPr marL="548640" indent="-411480" defTabSz="914400">
              <a:spcAft>
                <a:spcPts val="0"/>
              </a:spcAft>
              <a:buClr>
                <a:prstClr val="white"/>
              </a:buClr>
              <a:buSzPct val="65000"/>
              <a:buFont typeface="Wingdings" panose="05000000000000000000" pitchFamily="2" charset="2"/>
              <a:buChar char="þ"/>
              <a:defRPr/>
            </a:pPr>
            <a:endPar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137160" indent="0" defTabSz="914400">
              <a:spcAft>
                <a:spcPts val="0"/>
              </a:spcAft>
              <a:buClr>
                <a:prstClr val="white"/>
              </a:buClr>
              <a:buSzPct val="65000"/>
              <a:buNone/>
              <a:defRPr/>
            </a:pP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an </a:t>
            </a:r>
            <a:r>
              <a:rPr lang="en-US" sz="34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SHSM red seal </a:t>
            </a:r>
            <a:r>
              <a:rPr lang="en-US" sz="34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on your diploma </a:t>
            </a:r>
          </a:p>
          <a:p>
            <a:endParaRPr lang="en-US" dirty="0"/>
          </a:p>
        </p:txBody>
      </p:sp>
      <p:pic>
        <p:nvPicPr>
          <p:cNvPr id="4" name="Audio 3">
            <a:hlinkClick r:id="" action="ppaction://media"/>
            <a:extLst>
              <a:ext uri="{FF2B5EF4-FFF2-40B4-BE49-F238E27FC236}">
                <a16:creationId xmlns:a16="http://schemas.microsoft.com/office/drawing/2014/main" id="{94F1F091-6812-465D-8305-78D7939890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5343088"/>
      </p:ext>
    </p:extLst>
  </p:cSld>
  <p:clrMapOvr>
    <a:masterClrMapping/>
  </p:clrMapOvr>
  <mc:AlternateContent xmlns:mc="http://schemas.openxmlformats.org/markup-compatibility/2006" xmlns:p14="http://schemas.microsoft.com/office/powerpoint/2010/main">
    <mc:Choice Requires="p14">
      <p:transition spd="slow" p14:dur="2000" advTm="31442"/>
    </mc:Choice>
    <mc:Fallback xmlns="">
      <p:transition spd="slow" advTm="3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560" y="304800"/>
            <a:ext cx="10373359" cy="900544"/>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Apprenticeship &amp; OYAP</a:t>
            </a:r>
          </a:p>
        </p:txBody>
      </p:sp>
      <p:sp>
        <p:nvSpPr>
          <p:cNvPr id="3" name="Content Placeholder 2"/>
          <p:cNvSpPr>
            <a:spLocks noGrp="1"/>
          </p:cNvSpPr>
          <p:nvPr>
            <p:ph idx="1"/>
          </p:nvPr>
        </p:nvSpPr>
        <p:spPr>
          <a:xfrm>
            <a:off x="924561" y="812800"/>
            <a:ext cx="10373358" cy="3464560"/>
          </a:xfrm>
        </p:spPr>
        <p:txBody>
          <a:bodyPr>
            <a:normAutofit/>
          </a:bodyPr>
          <a:lstStyle/>
          <a:p>
            <a:pPr defTabSz="914400">
              <a:lnSpc>
                <a:spcPct val="115000"/>
              </a:lnSpc>
              <a:spcBef>
                <a:spcPts val="0"/>
              </a:spcBef>
              <a:spcAft>
                <a:spcPts val="0"/>
              </a:spcAft>
              <a:buClr>
                <a:srgbClr val="000000"/>
              </a:buClr>
              <a:buSzPts val="1800"/>
              <a:buFont typeface="Arial" panose="020B0604020202020204" pitchFamily="34" charset="0"/>
              <a:buChar char="•"/>
            </a:pPr>
            <a:r>
              <a:rPr lang="en-US" sz="2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On-the-job training</a:t>
            </a:r>
          </a:p>
          <a:p>
            <a:pPr defTabSz="914400">
              <a:lnSpc>
                <a:spcPct val="115000"/>
              </a:lnSpc>
              <a:spcBef>
                <a:spcPts val="0"/>
              </a:spcBef>
              <a:spcAft>
                <a:spcPts val="0"/>
              </a:spcAft>
              <a:buClr>
                <a:srgbClr val="000000"/>
              </a:buClr>
              <a:buSzPts val="1800"/>
              <a:buFont typeface="Arial" panose="020B0604020202020204" pitchFamily="34" charset="0"/>
              <a:buChar char="•"/>
            </a:pPr>
            <a:r>
              <a:rPr lang="en-US" sz="2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There are 140+ jobs in several key sectors:                         </a:t>
            </a:r>
          </a:p>
          <a:p>
            <a:pPr marL="0" indent="0" defTabSz="914400">
              <a:lnSpc>
                <a:spcPct val="115000"/>
              </a:lnSpc>
              <a:spcBef>
                <a:spcPts val="0"/>
              </a:spcBef>
              <a:spcAft>
                <a:spcPts val="0"/>
              </a:spcAft>
              <a:buClrTx/>
              <a:buSzTx/>
              <a:buNone/>
            </a:pPr>
            <a:r>
              <a:rPr lang="en-US" sz="2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(e.g. Construction, Plumbing, Electrician, Wind Turbine, Masonry)</a:t>
            </a:r>
          </a:p>
          <a:p>
            <a:pPr defTabSz="914400">
              <a:lnSpc>
                <a:spcPct val="115000"/>
              </a:lnSpc>
              <a:spcBef>
                <a:spcPts val="0"/>
              </a:spcBef>
              <a:spcAft>
                <a:spcPts val="0"/>
              </a:spcAft>
              <a:buClrTx/>
              <a:buSzTx/>
              <a:buFont typeface="Arial" panose="020B0604020202020204" pitchFamily="34" charset="0"/>
              <a:buChar char="•"/>
            </a:pPr>
            <a:r>
              <a:rPr lang="en-US" sz="2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sym typeface="Libre Baskerville"/>
              </a:rPr>
              <a:t>OYAP allows students in Grade 11 or 12 to begin their training while still in high school (earning co-op credits as an apprentice)</a:t>
            </a:r>
          </a:p>
          <a:p>
            <a:endParaRPr lang="en-US" dirty="0"/>
          </a:p>
        </p:txBody>
      </p:sp>
      <p:pic>
        <p:nvPicPr>
          <p:cNvPr id="4" name="Shape 416"/>
          <p:cNvPicPr preferRelativeResize="0"/>
          <p:nvPr/>
        </p:nvPicPr>
        <p:blipFill>
          <a:blip r:embed="rId5">
            <a:alphaModFix/>
          </a:blip>
          <a:stretch>
            <a:fillRect/>
          </a:stretch>
        </p:blipFill>
        <p:spPr>
          <a:xfrm>
            <a:off x="3365689" y="3810001"/>
            <a:ext cx="5491099"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63230F53-EA3E-4BC4-ADA8-35AF179D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7365592"/>
      </p:ext>
    </p:extLst>
  </p:cSld>
  <p:clrMapOvr>
    <a:masterClrMapping/>
  </p:clrMapOvr>
  <mc:AlternateContent xmlns:mc="http://schemas.openxmlformats.org/markup-compatibility/2006" xmlns:p14="http://schemas.microsoft.com/office/powerpoint/2010/main">
    <mc:Choice Requires="p14">
      <p:transition spd="slow" p14:dur="2000" advTm="29627"/>
    </mc:Choice>
    <mc:Fallback xmlns="">
      <p:transition spd="slow" advTm="2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695A-019C-4AB4-87DF-B74F2D2176DD}"/>
              </a:ext>
            </a:extLst>
          </p:cNvPr>
          <p:cNvSpPr>
            <a:spLocks noGrp="1"/>
          </p:cNvSpPr>
          <p:nvPr>
            <p:ph type="title"/>
          </p:nvPr>
        </p:nvSpPr>
        <p:spPr>
          <a:xfrm>
            <a:off x="955040" y="332656"/>
            <a:ext cx="10180320" cy="936104"/>
          </a:xfrm>
          <a:solidFill>
            <a:srgbClr val="FFC000"/>
          </a:solidFill>
          <a:ln>
            <a:solidFill>
              <a:schemeClr val="tx1"/>
            </a:solidFill>
          </a:ln>
        </p:spPr>
        <p:txBody>
          <a:bodyPr>
            <a:normAutofit/>
          </a:bodyPr>
          <a:lstStyle/>
          <a:p>
            <a:pPr algn="ctr" eaLnBrk="1" hangingPunct="1">
              <a:defRPr/>
            </a:pP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Post-Secondary Information</a:t>
            </a:r>
          </a:p>
        </p:txBody>
      </p:sp>
      <p:sp>
        <p:nvSpPr>
          <p:cNvPr id="3" name="Content Placeholder 2">
            <a:extLst>
              <a:ext uri="{FF2B5EF4-FFF2-40B4-BE49-F238E27FC236}">
                <a16:creationId xmlns:a16="http://schemas.microsoft.com/office/drawing/2014/main" id="{40E8504C-D4DC-4CC1-BF81-3DF1FF9257D0}"/>
              </a:ext>
            </a:extLst>
          </p:cNvPr>
          <p:cNvSpPr>
            <a:spLocks noGrp="1"/>
          </p:cNvSpPr>
          <p:nvPr>
            <p:ph idx="1"/>
          </p:nvPr>
        </p:nvSpPr>
        <p:spPr>
          <a:xfrm>
            <a:off x="955040" y="1268760"/>
            <a:ext cx="10180320" cy="5589240"/>
          </a:xfrm>
        </p:spPr>
        <p:txBody>
          <a:bodyPr>
            <a:normAutofit/>
          </a:bodyPr>
          <a:lstStyle/>
          <a:p>
            <a:pPr marL="0" indent="0">
              <a:spcBef>
                <a:spcPts val="0"/>
              </a:spcBef>
              <a:spcAft>
                <a:spcPts val="0"/>
              </a:spcAft>
              <a:buNone/>
              <a:defRPr/>
            </a:pPr>
            <a:endParaRPr lang="en-US" sz="2600" b="1" u="sng" cap="none" dirty="0">
              <a:solidFill>
                <a:srgbClr val="C00000"/>
              </a:solidFill>
              <a:latin typeface="Gadugi" panose="020B0502040204020203" pitchFamily="34" charset="0"/>
              <a:ea typeface="Gadugi" panose="020B0502040204020203" pitchFamily="34" charset="0"/>
              <a:cs typeface="Times New Roman" panose="02020603050405020304" pitchFamily="18" charset="0"/>
            </a:endParaRPr>
          </a:p>
          <a:p>
            <a:pPr marL="0" indent="0">
              <a:lnSpc>
                <a:spcPct val="150000"/>
              </a:lnSpc>
              <a:spcBef>
                <a:spcPts val="0"/>
              </a:spcBef>
              <a:spcAft>
                <a:spcPts val="0"/>
              </a:spcAft>
              <a:buNone/>
              <a:defRPr/>
            </a:pPr>
            <a:r>
              <a:rPr lang="en-US" sz="2600" b="1" u="sng" cap="none" dirty="0">
                <a:solidFill>
                  <a:schemeClr val="tx1"/>
                </a:solidFill>
                <a:latin typeface="Gadugi" panose="020B0502040204020203" pitchFamily="34" charset="0"/>
                <a:ea typeface="Gadugi" panose="020B0502040204020203" pitchFamily="34" charset="0"/>
                <a:cs typeface="Times New Roman" panose="02020603050405020304" pitchFamily="18" charset="0"/>
              </a:rPr>
              <a:t>For University:</a:t>
            </a:r>
          </a:p>
          <a:p>
            <a:pPr>
              <a:lnSpc>
                <a:spcPct val="150000"/>
              </a:lnSpc>
              <a:spcBef>
                <a:spcPts val="0"/>
              </a:spcBef>
              <a:spcAft>
                <a:spcPts val="0"/>
              </a:spcAft>
              <a:buFont typeface="Arial" panose="020B0604020202020204" pitchFamily="34" charset="0"/>
              <a:buChar char="•"/>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Must have 6 courses at the 4U or 4M level.  </a:t>
            </a:r>
          </a:p>
          <a:p>
            <a:pPr>
              <a:lnSpc>
                <a:spcPct val="150000"/>
              </a:lnSpc>
              <a:spcBef>
                <a:spcPts val="0"/>
              </a:spcBef>
              <a:spcAft>
                <a:spcPts val="0"/>
              </a:spcAft>
              <a:buFont typeface="Arial" panose="020B0604020202020204" pitchFamily="34" charset="0"/>
              <a:buChar char="•"/>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ALL programs require ENG4U.</a:t>
            </a:r>
          </a:p>
          <a:p>
            <a:pPr>
              <a:lnSpc>
                <a:spcPct val="150000"/>
              </a:lnSpc>
              <a:spcBef>
                <a:spcPts val="0"/>
              </a:spcBef>
              <a:spcAft>
                <a:spcPts val="0"/>
              </a:spcAft>
              <a:buFont typeface="Arial" panose="020B0604020202020204" pitchFamily="34" charset="0"/>
              <a:buChar char="•"/>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OPEN level courses do not count (e.g. Co-op, Power Fit)</a:t>
            </a:r>
          </a:p>
          <a:p>
            <a:pPr>
              <a:lnSpc>
                <a:spcPct val="150000"/>
              </a:lnSpc>
              <a:spcBef>
                <a:spcPts val="0"/>
              </a:spcBef>
              <a:spcAft>
                <a:spcPts val="0"/>
              </a:spcAft>
              <a:buFont typeface="Arial" panose="020B0604020202020204" pitchFamily="34" charset="0"/>
              <a:buChar char="•"/>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Every school has its own rules = RESEARCH </a:t>
            </a:r>
          </a:p>
          <a:p>
            <a:pPr>
              <a:lnSpc>
                <a:spcPct val="150000"/>
              </a:lnSpc>
              <a:spcBef>
                <a:spcPts val="0"/>
              </a:spcBef>
              <a:spcAft>
                <a:spcPts val="0"/>
              </a:spcAft>
              <a:buFont typeface="Arial" panose="020B0604020202020204" pitchFamily="34" charset="0"/>
              <a:buChar char="•"/>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Some 4U courses require the 3U prerequisite</a:t>
            </a:r>
          </a:p>
          <a:p>
            <a:pPr marL="0" indent="0">
              <a:lnSpc>
                <a:spcPct val="150000"/>
              </a:lnSpc>
              <a:spcBef>
                <a:spcPts val="0"/>
              </a:spcBef>
              <a:spcAft>
                <a:spcPts val="0"/>
              </a:spcAft>
              <a:buNone/>
              <a:defRPr/>
            </a:pP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 (</a:t>
            </a:r>
            <a:r>
              <a:rPr lang="en-US" sz="26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e.g</a:t>
            </a:r>
            <a:r>
              <a:rPr lang="en-US"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  SPH4U requires SPH3U)</a:t>
            </a:r>
          </a:p>
          <a:p>
            <a:pPr eaLnBrk="1" hangingPunct="1">
              <a:defRPr/>
            </a:pPr>
            <a:endParaRPr lang="en-US" sz="2400" dirty="0">
              <a:latin typeface="Times New Roman" panose="02020603050405020304" pitchFamily="18" charset="0"/>
              <a:cs typeface="Times New Roman" panose="02020603050405020304" pitchFamily="18" charset="0"/>
            </a:endParaRPr>
          </a:p>
          <a:p>
            <a:pPr eaLnBrk="1" hangingPunct="1">
              <a:defRPr/>
            </a:pPr>
            <a:endParaRPr lang="en-US" sz="2400"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eaLnBrk="1" hangingPunct="1">
              <a:defRPr/>
            </a:pPr>
            <a:endParaRPr lang="en-CA" dirty="0"/>
          </a:p>
        </p:txBody>
      </p:sp>
      <p:pic>
        <p:nvPicPr>
          <p:cNvPr id="13" name="Audio 12">
            <a:hlinkClick r:id="" action="ppaction://media"/>
            <a:extLst>
              <a:ext uri="{FF2B5EF4-FFF2-40B4-BE49-F238E27FC236}">
                <a16:creationId xmlns:a16="http://schemas.microsoft.com/office/drawing/2014/main" id="{F1F20123-F008-4261-AF70-5CA1007116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92902299"/>
      </p:ext>
    </p:extLst>
  </p:cSld>
  <p:clrMapOvr>
    <a:masterClrMapping/>
  </p:clrMapOvr>
  <p:transition advTm="67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 y="346364"/>
            <a:ext cx="10271759" cy="983672"/>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Post-Secondary Information</a:t>
            </a:r>
          </a:p>
        </p:txBody>
      </p:sp>
      <p:sp>
        <p:nvSpPr>
          <p:cNvPr id="3" name="Content Placeholder 2"/>
          <p:cNvSpPr>
            <a:spLocks noGrp="1"/>
          </p:cNvSpPr>
          <p:nvPr>
            <p:ph idx="1"/>
          </p:nvPr>
        </p:nvSpPr>
        <p:spPr>
          <a:xfrm>
            <a:off x="934720" y="1209040"/>
            <a:ext cx="10190479" cy="4775200"/>
          </a:xfrm>
        </p:spPr>
        <p:txBody>
          <a:bodyPr>
            <a:normAutofit fontScale="55000" lnSpcReduction="20000"/>
          </a:bodyPr>
          <a:lstStyle/>
          <a:p>
            <a:pPr marL="0" indent="0" defTabSz="914400">
              <a:lnSpc>
                <a:spcPct val="170000"/>
              </a:lnSpc>
              <a:spcBef>
                <a:spcPts val="0"/>
              </a:spcBef>
              <a:spcAft>
                <a:spcPts val="0"/>
              </a:spcAft>
              <a:buClr>
                <a:prstClr val="white">
                  <a:shade val="95000"/>
                </a:prstClr>
              </a:buClr>
              <a:buSzPct val="65000"/>
              <a:buNone/>
              <a:defRPr/>
            </a:pPr>
            <a:r>
              <a:rPr lang="en-US" sz="4200" b="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For College:</a:t>
            </a:r>
          </a:p>
          <a:p>
            <a:pPr marL="0" indent="0" defTabSz="914400">
              <a:lnSpc>
                <a:spcPct val="170000"/>
              </a:lnSpc>
              <a:spcBef>
                <a:spcPts val="0"/>
              </a:spcBef>
              <a:spcAft>
                <a:spcPts val="0"/>
              </a:spcAft>
              <a:buClr>
                <a:prstClr val="white">
                  <a:shade val="95000"/>
                </a:prstClr>
              </a:buClr>
              <a:buSzPct val="65000"/>
              <a:buNone/>
              <a:defRPr/>
            </a:pPr>
            <a:r>
              <a:rPr lang="en-US" sz="42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•Must have your OSSD and ENG4C or 4U</a:t>
            </a:r>
          </a:p>
          <a:p>
            <a:pPr marL="0" indent="0" defTabSz="914400">
              <a:lnSpc>
                <a:spcPct val="170000"/>
              </a:lnSpc>
              <a:spcBef>
                <a:spcPts val="0"/>
              </a:spcBef>
              <a:spcAft>
                <a:spcPts val="0"/>
              </a:spcAft>
              <a:buClr>
                <a:prstClr val="white">
                  <a:shade val="95000"/>
                </a:prstClr>
              </a:buClr>
              <a:buSzPct val="65000"/>
              <a:buNone/>
              <a:defRPr/>
            </a:pPr>
            <a:r>
              <a:rPr lang="en-US" sz="42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•RESEARCH specific requirements for your CHOICES (e.g. school websites, ontariocolleges.ca)</a:t>
            </a:r>
          </a:p>
          <a:p>
            <a:pPr marL="0" indent="0" defTabSz="914400">
              <a:lnSpc>
                <a:spcPct val="170000"/>
              </a:lnSpc>
              <a:spcBef>
                <a:spcPts val="0"/>
              </a:spcBef>
              <a:spcAft>
                <a:spcPts val="0"/>
              </a:spcAft>
              <a:buClr>
                <a:prstClr val="white">
                  <a:shade val="95000"/>
                </a:prstClr>
              </a:buClr>
              <a:buSzPct val="65000"/>
              <a:buNone/>
              <a:defRPr/>
            </a:pPr>
            <a:r>
              <a:rPr lang="en-US" sz="42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•Degree (Bachelor) programs at Colleges require six 4U/M courses</a:t>
            </a:r>
          </a:p>
          <a:p>
            <a:pPr marL="0" indent="0" defTabSz="914400">
              <a:lnSpc>
                <a:spcPct val="170000"/>
              </a:lnSpc>
              <a:spcBef>
                <a:spcPts val="0"/>
              </a:spcBef>
              <a:spcAft>
                <a:spcPts val="0"/>
              </a:spcAft>
              <a:buClr>
                <a:prstClr val="white">
                  <a:shade val="95000"/>
                </a:prstClr>
              </a:buClr>
              <a:buSzPct val="65000"/>
              <a:buNone/>
              <a:defRPr/>
            </a:pPr>
            <a:r>
              <a:rPr lang="en-US" sz="42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•Students with OLC also require ENG4C</a:t>
            </a:r>
          </a:p>
          <a:p>
            <a:pPr marL="0" indent="0" defTabSz="914400">
              <a:lnSpc>
                <a:spcPct val="170000"/>
              </a:lnSpc>
              <a:spcBef>
                <a:spcPts val="0"/>
              </a:spcBef>
              <a:spcAft>
                <a:spcPts val="0"/>
              </a:spcAft>
              <a:buClr>
                <a:prstClr val="white">
                  <a:shade val="95000"/>
                </a:prstClr>
              </a:buClr>
              <a:buSzPct val="65000"/>
              <a:buNone/>
              <a:defRPr/>
            </a:pPr>
            <a:r>
              <a:rPr lang="en-US" sz="42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•Colleges treat U and C level courses equally for Diploma and Certificate programs </a:t>
            </a:r>
          </a:p>
          <a:p>
            <a:endParaRPr lang="en-US" dirty="0"/>
          </a:p>
        </p:txBody>
      </p:sp>
      <p:pic>
        <p:nvPicPr>
          <p:cNvPr id="17" name="Audio 16">
            <a:hlinkClick r:id="" action="ppaction://media"/>
            <a:extLst>
              <a:ext uri="{FF2B5EF4-FFF2-40B4-BE49-F238E27FC236}">
                <a16:creationId xmlns:a16="http://schemas.microsoft.com/office/drawing/2014/main" id="{5FC8A546-A31C-487B-A3BE-E59D27C5A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0835003"/>
      </p:ext>
    </p:extLst>
  </p:cSld>
  <p:clrMapOvr>
    <a:masterClrMapping/>
  </p:clrMapOvr>
  <mc:AlternateContent xmlns:mc="http://schemas.openxmlformats.org/markup-compatibility/2006" xmlns:p14="http://schemas.microsoft.com/office/powerpoint/2010/main">
    <mc:Choice Requires="p14">
      <p:transition spd="slow" p14:dur="2000" advTm="76464"/>
    </mc:Choice>
    <mc:Fallback xmlns="">
      <p:transition spd="slow" advTm="7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idx="1"/>
          </p:nvPr>
        </p:nvSpPr>
        <p:spPr>
          <a:xfrm>
            <a:off x="883920" y="1634837"/>
            <a:ext cx="10393679" cy="4156369"/>
          </a:xfrm>
          <a:prstGeom prst="rect">
            <a:avLst/>
          </a:prstGeom>
          <a:noFill/>
          <a:ln>
            <a:noFill/>
          </a:ln>
        </p:spPr>
        <p:txBody>
          <a:bodyPr vert="horz" lIns="91425" tIns="45700" rIns="91425" bIns="45700" rtlCol="0" anchor="t" anchorCtr="0">
            <a:noAutofit/>
          </a:bodyPr>
          <a:lstStyle/>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Compare Post-secondary</a:t>
            </a:r>
          </a:p>
          <a:p>
            <a:pPr marL="76200" indent="0">
              <a:spcBef>
                <a:spcPts val="0"/>
              </a:spcBef>
              <a:buNone/>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	    Pathways/Institutions</a:t>
            </a:r>
          </a:p>
          <a:p>
            <a:pPr marL="533400" indent="-457200">
              <a:spcBef>
                <a:spcPts val="0"/>
              </a:spcBef>
              <a:buFont typeface="Arial" panose="020B0604020202020204" pitchFamily="34" charset="0"/>
              <a:buChar char="•"/>
            </a:pPr>
            <a:r>
              <a:rPr lang="en-US" sz="2800" cap="none" dirty="0">
                <a:solidFill>
                  <a:schemeClr val="tx1"/>
                </a:solidFill>
                <a:latin typeface="Gadugi" panose="020B0502040204020203" pitchFamily="34" charset="0"/>
                <a:ea typeface="Gadugi" panose="020B0502040204020203" pitchFamily="34" charset="0"/>
                <a:cs typeface="Libre Baskerville"/>
              </a:rPr>
              <a:t>Find admission requirements</a:t>
            </a:r>
          </a:p>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Access it by clicking</a:t>
            </a: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 in Virtual Common</a:t>
            </a: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													* Create multiple High School Plans</a:t>
            </a: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p:txBody>
      </p:sp>
      <p:pic>
        <p:nvPicPr>
          <p:cNvPr id="2" name="Picture 1"/>
          <p:cNvPicPr>
            <a:picLocks noChangeAspect="1"/>
          </p:cNvPicPr>
          <p:nvPr/>
        </p:nvPicPr>
        <p:blipFill>
          <a:blip r:embed="rId5"/>
          <a:stretch>
            <a:fillRect/>
          </a:stretch>
        </p:blipFill>
        <p:spPr>
          <a:xfrm>
            <a:off x="7802880" y="1852694"/>
            <a:ext cx="3307153" cy="2261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a:extLst>
              <a:ext uri="{FF2B5EF4-FFF2-40B4-BE49-F238E27FC236}">
                <a16:creationId xmlns:a16="http://schemas.microsoft.com/office/drawing/2014/main" id="{336781EA-9327-49FB-B6BB-1E2DC7329F46}"/>
              </a:ext>
            </a:extLst>
          </p:cNvPr>
          <p:cNvSpPr>
            <a:spLocks noGrp="1"/>
          </p:cNvSpPr>
          <p:nvPr>
            <p:ph type="title"/>
          </p:nvPr>
        </p:nvSpPr>
        <p:spPr>
          <a:xfrm>
            <a:off x="883920" y="274638"/>
            <a:ext cx="10393680" cy="1143000"/>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MyBlueprint </a:t>
            </a:r>
          </a:p>
        </p:txBody>
      </p:sp>
      <p:pic>
        <p:nvPicPr>
          <p:cNvPr id="5" name="Picture 4"/>
          <p:cNvPicPr>
            <a:picLocks noChangeAspect="1"/>
          </p:cNvPicPr>
          <p:nvPr/>
        </p:nvPicPr>
        <p:blipFill rotWithShape="1">
          <a:blip r:embed="rId6"/>
          <a:srcRect l="3925" t="51168" r="77542" b="-1094"/>
          <a:stretch/>
        </p:blipFill>
        <p:spPr>
          <a:xfrm>
            <a:off x="1081967" y="3515682"/>
            <a:ext cx="2258290" cy="2008999"/>
          </a:xfrm>
          <a:prstGeom prst="rect">
            <a:avLst/>
          </a:prstGeom>
        </p:spPr>
      </p:pic>
      <p:pic>
        <p:nvPicPr>
          <p:cNvPr id="3" name="Audio 2">
            <a:hlinkClick r:id="" action="ppaction://media"/>
            <a:extLst>
              <a:ext uri="{FF2B5EF4-FFF2-40B4-BE49-F238E27FC236}">
                <a16:creationId xmlns:a16="http://schemas.microsoft.com/office/drawing/2014/main" id="{604D43B2-D669-4B5D-BFC3-00A89901E8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9633026"/>
      </p:ext>
    </p:extLst>
  </p:cSld>
  <p:clrMapOvr>
    <a:masterClrMapping/>
  </p:clrMapOvr>
  <mc:AlternateContent xmlns:mc="http://schemas.openxmlformats.org/markup-compatibility/2006" xmlns:p14="http://schemas.microsoft.com/office/powerpoint/2010/main">
    <mc:Choice Requires="p14">
      <p:transition p14:dur="0" advTm="25621"/>
    </mc:Choice>
    <mc:Fallback xmlns="">
      <p:transition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320" y="513008"/>
            <a:ext cx="10353039" cy="817418"/>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Using MyBlueprint</a:t>
            </a:r>
          </a:p>
        </p:txBody>
      </p:sp>
      <p:sp>
        <p:nvSpPr>
          <p:cNvPr id="3" name="Content Placeholder 2"/>
          <p:cNvSpPr>
            <a:spLocks noGrp="1"/>
          </p:cNvSpPr>
          <p:nvPr>
            <p:ph idx="1"/>
          </p:nvPr>
        </p:nvSpPr>
        <p:spPr>
          <a:xfrm>
            <a:off x="2380063" y="2967087"/>
            <a:ext cx="7429499" cy="2824119"/>
          </a:xfrm>
        </p:spPr>
        <p:txBody>
          <a:bodyPr/>
          <a:lstStyle/>
          <a:p>
            <a:endParaRPr lang="en-US" dirty="0"/>
          </a:p>
        </p:txBody>
      </p:sp>
      <p:pic>
        <p:nvPicPr>
          <p:cNvPr id="4" name="Picture 3"/>
          <p:cNvPicPr>
            <a:picLocks noChangeAspect="1"/>
          </p:cNvPicPr>
          <p:nvPr/>
        </p:nvPicPr>
        <p:blipFill>
          <a:blip r:embed="rId5"/>
          <a:stretch>
            <a:fillRect/>
          </a:stretch>
        </p:blipFill>
        <p:spPr>
          <a:xfrm>
            <a:off x="1503680" y="3093270"/>
            <a:ext cx="8971280" cy="2420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82321" y="1427018"/>
            <a:ext cx="10353038" cy="1569660"/>
          </a:xfrm>
          <a:prstGeom prst="rect">
            <a:avLst/>
          </a:prstGeom>
          <a:noFill/>
        </p:spPr>
        <p:txBody>
          <a:bodyPr wrap="square" rtlCol="0">
            <a:spAutoFit/>
          </a:bodyPr>
          <a:lstStyle/>
          <a:p>
            <a:r>
              <a:rPr lang="en-US" sz="2400" dirty="0">
                <a:latin typeface="Gadugi" panose="020B0502040204020203" pitchFamily="34" charset="0"/>
                <a:ea typeface="Gadugi" panose="020B0502040204020203" pitchFamily="34" charset="0"/>
              </a:rPr>
              <a:t>1. Create Plan under “High School”</a:t>
            </a:r>
          </a:p>
          <a:p>
            <a:r>
              <a:rPr lang="en-US" sz="2400" dirty="0">
                <a:latin typeface="Gadugi" panose="020B0502040204020203" pitchFamily="34" charset="0"/>
                <a:ea typeface="Gadugi" panose="020B0502040204020203" pitchFamily="34" charset="0"/>
              </a:rPr>
              <a:t>2. Choose levels</a:t>
            </a:r>
          </a:p>
          <a:p>
            <a:r>
              <a:rPr lang="en-US" sz="2400" dirty="0">
                <a:latin typeface="Gadugi" panose="020B0502040204020203" pitchFamily="34" charset="0"/>
                <a:ea typeface="Gadugi" panose="020B0502040204020203" pitchFamily="34" charset="0"/>
              </a:rPr>
              <a:t>3. Add Courses</a:t>
            </a:r>
          </a:p>
          <a:p>
            <a:r>
              <a:rPr lang="en-US" sz="2400" dirty="0">
                <a:latin typeface="Gadugi" panose="020B0502040204020203" pitchFamily="34" charset="0"/>
                <a:ea typeface="Gadugi" panose="020B0502040204020203" pitchFamily="34" charset="0"/>
              </a:rPr>
              <a:t>4. Review &amp; Submit</a:t>
            </a:r>
          </a:p>
        </p:txBody>
      </p:sp>
      <p:pic>
        <p:nvPicPr>
          <p:cNvPr id="7" name="Audio 6">
            <a:hlinkClick r:id="" action="ppaction://media"/>
            <a:extLst>
              <a:ext uri="{FF2B5EF4-FFF2-40B4-BE49-F238E27FC236}">
                <a16:creationId xmlns:a16="http://schemas.microsoft.com/office/drawing/2014/main" id="{D7F03ED0-8350-4A8B-8A68-77AFDD6F39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475287"/>
      </p:ext>
    </p:extLst>
  </p:cSld>
  <p:clrMapOvr>
    <a:masterClrMapping/>
  </p:clrMapOvr>
  <mc:AlternateContent xmlns:mc="http://schemas.openxmlformats.org/markup-compatibility/2006" xmlns:p14="http://schemas.microsoft.com/office/powerpoint/2010/main">
    <mc:Choice Requires="p14">
      <p:transition spd="slow" p14:dur="2000" advTm="29835"/>
    </mc:Choice>
    <mc:Fallback xmlns="">
      <p:transition spd="slow" advTm="2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080" y="609601"/>
            <a:ext cx="10051481" cy="983673"/>
          </a:xfrm>
          <a:solidFill>
            <a:srgbClr val="FFC000"/>
          </a:solidFill>
          <a:ln>
            <a:solidFill>
              <a:schemeClr val="tx1"/>
            </a:solidFill>
          </a:ln>
        </p:spPr>
        <p:txBody>
          <a:bodyPr>
            <a:normAutofit/>
          </a:bodyPr>
          <a:lstStyle/>
          <a:p>
            <a:pPr algn="ctr"/>
            <a:r>
              <a:rPr lang="en-US" sz="40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eLearning</a:t>
            </a:r>
          </a:p>
        </p:txBody>
      </p:sp>
      <p:sp>
        <p:nvSpPr>
          <p:cNvPr id="3" name="Content Placeholder 2"/>
          <p:cNvSpPr>
            <a:spLocks noGrp="1"/>
          </p:cNvSpPr>
          <p:nvPr>
            <p:ph idx="1"/>
          </p:nvPr>
        </p:nvSpPr>
        <p:spPr>
          <a:xfrm>
            <a:off x="833121" y="1246909"/>
            <a:ext cx="10251438" cy="4544296"/>
          </a:xfrm>
        </p:spPr>
        <p:txBody>
          <a:bodyPr>
            <a:normAutofit/>
          </a:bodyPr>
          <a:lstStyle/>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Must sign up well in advance semester start – our Board now offers 12 eLearning courses during the school year</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Cannot guarantee online courses</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Not for everyone </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You must be self-directed to make</a:t>
            </a:r>
          </a:p>
          <a:p>
            <a:pPr marL="0" indent="0">
              <a:buNone/>
            </a:pPr>
            <a:r>
              <a:rPr lang="en-US" sz="2800" cap="none" dirty="0">
                <a:latin typeface="Gadugi" panose="020B0502040204020203" pitchFamily="34" charset="0"/>
                <a:ea typeface="Gadugi" panose="020B0502040204020203" pitchFamily="34" charset="0"/>
              </a:rPr>
              <a:t> these courses work for you</a:t>
            </a:r>
          </a:p>
        </p:txBody>
      </p:sp>
      <p:pic>
        <p:nvPicPr>
          <p:cNvPr id="4" name="Picture 3"/>
          <p:cNvPicPr>
            <a:picLocks noChangeAspect="1"/>
          </p:cNvPicPr>
          <p:nvPr/>
        </p:nvPicPr>
        <p:blipFill>
          <a:blip r:embed="rId5"/>
          <a:stretch>
            <a:fillRect/>
          </a:stretch>
        </p:blipFill>
        <p:spPr>
          <a:xfrm>
            <a:off x="718119" y="378998"/>
            <a:ext cx="2304488" cy="1444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7843602" y="3112897"/>
            <a:ext cx="2627604" cy="1530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Audio 9">
            <a:hlinkClick r:id="" action="ppaction://media"/>
            <a:extLst>
              <a:ext uri="{FF2B5EF4-FFF2-40B4-BE49-F238E27FC236}">
                <a16:creationId xmlns:a16="http://schemas.microsoft.com/office/drawing/2014/main" id="{671FCA82-88D1-4C18-BE5C-169CD1967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5942392"/>
      </p:ext>
    </p:extLst>
  </p:cSld>
  <p:clrMapOvr>
    <a:masterClrMapping/>
  </p:clrMapOvr>
  <mc:AlternateContent xmlns:mc="http://schemas.openxmlformats.org/markup-compatibility/2006" xmlns:p14="http://schemas.microsoft.com/office/powerpoint/2010/main">
    <mc:Choice Requires="p14">
      <p:transition spd="slow" p14:dur="2000" advTm="41726"/>
    </mc:Choice>
    <mc:Fallback xmlns="">
      <p:transition spd="slow" advTm="4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560" y="609600"/>
            <a:ext cx="10200639" cy="914400"/>
          </a:xfrm>
          <a:solidFill>
            <a:srgbClr val="FFC000"/>
          </a:solidFill>
          <a:ln>
            <a:solidFill>
              <a:schemeClr val="tx1"/>
            </a:solidFill>
          </a:ln>
        </p:spPr>
        <p:txBody>
          <a:bodyPr>
            <a:normAutofit/>
          </a:bodyPr>
          <a:lstStyle/>
          <a:p>
            <a:pPr algn="ct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Summer School</a:t>
            </a:r>
          </a:p>
        </p:txBody>
      </p:sp>
      <p:sp>
        <p:nvSpPr>
          <p:cNvPr id="3" name="Content Placeholder 2"/>
          <p:cNvSpPr>
            <a:spLocks noGrp="1"/>
          </p:cNvSpPr>
          <p:nvPr>
            <p:ph idx="1"/>
          </p:nvPr>
        </p:nvSpPr>
        <p:spPr/>
        <p:txBody>
          <a:bodyPr/>
          <a:lstStyle/>
          <a:p>
            <a:endParaRPr lang="en-CA" dirty="0"/>
          </a:p>
          <a:p>
            <a:endParaRPr lang="en-CA"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081" y="3171104"/>
            <a:ext cx="5112524" cy="253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016001" y="1808943"/>
            <a:ext cx="10109198" cy="1077218"/>
          </a:xfrm>
          <a:prstGeom prst="rect">
            <a:avLst/>
          </a:prstGeom>
        </p:spPr>
        <p:txBody>
          <a:bodyPr wrap="square">
            <a:spAutoFit/>
          </a:bodyPr>
          <a:lstStyle/>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Register for online &amp; face-to-face in April/May</a:t>
            </a:r>
          </a:p>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Sign up through Student Services </a:t>
            </a:r>
          </a:p>
        </p:txBody>
      </p:sp>
      <p:pic>
        <p:nvPicPr>
          <p:cNvPr id="11" name="Audio 10">
            <a:hlinkClick r:id="" action="ppaction://media"/>
            <a:extLst>
              <a:ext uri="{FF2B5EF4-FFF2-40B4-BE49-F238E27FC236}">
                <a16:creationId xmlns:a16="http://schemas.microsoft.com/office/drawing/2014/main" id="{2B1D339F-7497-4713-A35D-9485EA74A2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0802792"/>
      </p:ext>
    </p:extLst>
  </p:cSld>
  <p:clrMapOvr>
    <a:masterClrMapping/>
  </p:clrMapOvr>
  <mc:AlternateContent xmlns:mc="http://schemas.openxmlformats.org/markup-compatibility/2006" xmlns:p14="http://schemas.microsoft.com/office/powerpoint/2010/main">
    <mc:Choice Requires="p14">
      <p:transition spd="slow" p14:dur="2000" advTm="30096"/>
    </mc:Choice>
    <mc:Fallback xmlns="">
      <p:transition spd="slow" advTm="3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25121"/>
            <a:ext cx="10444479" cy="921790"/>
          </a:xfrm>
          <a:solidFill>
            <a:srgbClr val="FFC000"/>
          </a:solidFill>
          <a:ln>
            <a:solidFill>
              <a:schemeClr val="tx1"/>
            </a:solidFill>
          </a:ln>
        </p:spPr>
        <p:txBody>
          <a:bodyPr>
            <a:normAutofit/>
          </a:bodyPr>
          <a:lstStyle/>
          <a:p>
            <a:pPr algn="ctr"/>
            <a: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Frequently Asked Questions</a:t>
            </a:r>
          </a:p>
        </p:txBody>
      </p:sp>
      <p:sp>
        <p:nvSpPr>
          <p:cNvPr id="3" name="Content Placeholder 2"/>
          <p:cNvSpPr>
            <a:spLocks noGrp="1"/>
          </p:cNvSpPr>
          <p:nvPr>
            <p:ph idx="1"/>
          </p:nvPr>
        </p:nvSpPr>
        <p:spPr>
          <a:xfrm>
            <a:off x="944880" y="1889760"/>
            <a:ext cx="10312399" cy="4754880"/>
          </a:xfrm>
        </p:spPr>
        <p:txBody>
          <a:bodyPr>
            <a:normAutofit lnSpcReduction="10000"/>
          </a:bodyPr>
          <a:lstStyle/>
          <a:p>
            <a:pPr marL="228600" indent="-228600">
              <a:buAutoNum type="arabicPeriod"/>
            </a:pPr>
            <a:r>
              <a:rPr lang="en-US" sz="2400" cap="none" dirty="0">
                <a:effectLst>
                  <a:glow rad="38100">
                    <a:schemeClr val="bg1">
                      <a:lumMod val="50000"/>
                      <a:lumOff val="50000"/>
                      <a:alpha val="20000"/>
                    </a:schemeClr>
                  </a:glow>
                  <a:outerShdw blurRad="38100" dist="38100" dir="2700000" algn="tl">
                    <a:srgbClr val="000000">
                      <a:alpha val="43137"/>
                    </a:srgbClr>
                  </a:outerShdw>
                </a:effectLst>
                <a:latin typeface="Gadugi" panose="020B0502040204020203" pitchFamily="34" charset="0"/>
                <a:ea typeface="Gadugi" panose="020B0502040204020203" pitchFamily="34" charset="0"/>
              </a:rPr>
              <a:t>Can I show my parents my choices in myBlueprint?</a:t>
            </a:r>
          </a:p>
          <a:p>
            <a:pPr marL="0" indent="0">
              <a:buNone/>
            </a:pPr>
            <a:r>
              <a:rPr lang="en-US" sz="2400" cap="none" dirty="0">
                <a:latin typeface="Gadugi" panose="020B0502040204020203" pitchFamily="34" charset="0"/>
                <a:ea typeface="Gadugi" panose="020B0502040204020203" pitchFamily="34" charset="0"/>
              </a:rPr>
              <a:t>	 Yes, discuss your plan for grade 12 with your parent(s)/guardian(s).</a:t>
            </a:r>
          </a:p>
          <a:p>
            <a:pPr marL="0" indent="0">
              <a:buNone/>
            </a:pPr>
            <a:r>
              <a:rPr lang="en-US" sz="2400" cap="none" dirty="0">
                <a:latin typeface="Gadugi" panose="020B0502040204020203" pitchFamily="34" charset="0"/>
                <a:ea typeface="Gadugi" panose="020B0502040204020203" pitchFamily="34" charset="0"/>
              </a:rPr>
              <a:t>2. </a:t>
            </a:r>
            <a:r>
              <a:rPr lang="en-US" sz="2400" cap="none" dirty="0">
                <a:effectLst>
                  <a:glow rad="38100">
                    <a:schemeClr val="bg1">
                      <a:lumMod val="50000"/>
                      <a:lumOff val="50000"/>
                      <a:alpha val="20000"/>
                    </a:schemeClr>
                  </a:glow>
                  <a:outerShdw blurRad="38100" dist="38100" dir="2700000" algn="tl">
                    <a:srgbClr val="000000">
                      <a:alpha val="43137"/>
                    </a:srgbClr>
                  </a:outerShdw>
                </a:effectLst>
                <a:latin typeface="Gadugi" panose="020B0502040204020203" pitchFamily="34" charset="0"/>
                <a:ea typeface="Gadugi" panose="020B0502040204020203" pitchFamily="34" charset="0"/>
              </a:rPr>
              <a:t>Do all of my courses have to be the same level?</a:t>
            </a:r>
          </a:p>
          <a:p>
            <a:pPr marL="0" indent="0">
              <a:buNone/>
            </a:pPr>
            <a:r>
              <a:rPr lang="en-US" sz="2400" cap="none" dirty="0">
                <a:effectLst>
                  <a:glow rad="38100">
                    <a:schemeClr val="bg1">
                      <a:lumMod val="50000"/>
                      <a:lumOff val="50000"/>
                      <a:alpha val="20000"/>
                    </a:schemeClr>
                  </a:glow>
                  <a:outerShdw blurRad="38100" dist="38100" dir="2700000" algn="tl">
                    <a:srgbClr val="000000">
                      <a:alpha val="43137"/>
                    </a:srgbClr>
                  </a:outerShdw>
                </a:effectLst>
                <a:latin typeface="Gadugi" panose="020B0502040204020203" pitchFamily="34" charset="0"/>
                <a:ea typeface="Gadugi" panose="020B0502040204020203" pitchFamily="34" charset="0"/>
              </a:rPr>
              <a:t>	  No, you can take a combination of levels. Howeve</a:t>
            </a:r>
            <a:r>
              <a:rPr lang="en-US" sz="2400" cap="none" dirty="0">
                <a:latin typeface="Gadugi" panose="020B0502040204020203" pitchFamily="34" charset="0"/>
                <a:ea typeface="Gadugi" panose="020B0502040204020203" pitchFamily="34" charset="0"/>
              </a:rPr>
              <a:t>r, there are some</a:t>
            </a:r>
          </a:p>
          <a:p>
            <a:pPr marL="0" indent="0">
              <a:buNone/>
            </a:pPr>
            <a:r>
              <a:rPr lang="en-US" sz="2400" cap="none" dirty="0">
                <a:latin typeface="Gadugi" panose="020B0502040204020203" pitchFamily="34" charset="0"/>
                <a:ea typeface="Gadugi" panose="020B0502040204020203" pitchFamily="34" charset="0"/>
              </a:rPr>
              <a:t>    things you need to consider.  Speak with your guidance counsellor.</a:t>
            </a:r>
          </a:p>
          <a:p>
            <a:pPr marL="0" indent="0">
              <a:buNone/>
            </a:pPr>
            <a:r>
              <a:rPr lang="en-US" sz="2400" cap="none" dirty="0">
                <a:latin typeface="Gadugi" panose="020B0502040204020203" pitchFamily="34" charset="0"/>
                <a:ea typeface="Gadugi" panose="020B0502040204020203" pitchFamily="34" charset="0"/>
              </a:rPr>
              <a:t>3. </a:t>
            </a:r>
            <a:r>
              <a:rPr lang="en-US" sz="2400" cap="none" dirty="0">
                <a:effectLst>
                  <a:glow rad="38100">
                    <a:schemeClr val="bg1">
                      <a:lumMod val="50000"/>
                      <a:lumOff val="50000"/>
                      <a:alpha val="20000"/>
                    </a:schemeClr>
                  </a:glow>
                  <a:outerShdw blurRad="38100" dist="38100" dir="2700000" algn="tl">
                    <a:srgbClr val="000000">
                      <a:alpha val="43137"/>
                    </a:srgbClr>
                  </a:outerShdw>
                </a:effectLst>
                <a:latin typeface="Gadugi" panose="020B0502040204020203" pitchFamily="34" charset="0"/>
                <a:ea typeface="Gadugi" panose="020B0502040204020203" pitchFamily="34" charset="0"/>
              </a:rPr>
              <a:t>Is there a deadline for course selection?</a:t>
            </a:r>
          </a:p>
          <a:p>
            <a:pPr marL="0" indent="0">
              <a:buNone/>
            </a:pPr>
            <a:r>
              <a:rPr lang="en-US" sz="2400" cap="none" dirty="0">
                <a:latin typeface="Gadugi" panose="020B0502040204020203" pitchFamily="34" charset="0"/>
                <a:ea typeface="Gadugi" panose="020B0502040204020203" pitchFamily="34" charset="0"/>
              </a:rPr>
              <a:t>    Yes, approximately two weeks after your visit to Student Services. All  </a:t>
            </a:r>
          </a:p>
          <a:p>
            <a:pPr marL="0" indent="0">
              <a:buNone/>
            </a:pPr>
            <a:r>
              <a:rPr lang="en-US" sz="2400" cap="none" dirty="0">
                <a:latin typeface="Gadugi" panose="020B0502040204020203" pitchFamily="34" charset="0"/>
                <a:ea typeface="Gadugi" panose="020B0502040204020203" pitchFamily="34" charset="0"/>
              </a:rPr>
              <a:t>    students by March Break.</a:t>
            </a:r>
          </a:p>
          <a:p>
            <a:pPr marL="0" indent="0">
              <a:buNone/>
            </a:pPr>
            <a:r>
              <a:rPr lang="en-US" sz="2400" cap="none" dirty="0">
                <a:latin typeface="Gadugi" panose="020B0502040204020203" pitchFamily="34" charset="0"/>
                <a:ea typeface="Gadugi" panose="020B0502040204020203" pitchFamily="34" charset="0"/>
              </a:rPr>
              <a:t>4. </a:t>
            </a:r>
            <a:r>
              <a:rPr lang="en-US" sz="2400" cap="none" dirty="0">
                <a:effectLst>
                  <a:glow rad="38100">
                    <a:schemeClr val="bg1">
                      <a:lumMod val="50000"/>
                      <a:lumOff val="50000"/>
                      <a:alpha val="20000"/>
                    </a:schemeClr>
                  </a:glow>
                  <a:outerShdw blurRad="38100" dist="38100" dir="2700000" algn="tl">
                    <a:srgbClr val="000000">
                      <a:alpha val="43137"/>
                    </a:srgbClr>
                  </a:outerShdw>
                </a:effectLst>
                <a:latin typeface="Gadugi" panose="020B0502040204020203" pitchFamily="34" charset="0"/>
                <a:ea typeface="Gadugi" panose="020B0502040204020203" pitchFamily="34" charset="0"/>
              </a:rPr>
              <a:t>Can I change courses after they are submitted?</a:t>
            </a:r>
          </a:p>
          <a:p>
            <a:pPr marL="0" indent="0">
              <a:buNone/>
            </a:pPr>
            <a:r>
              <a:rPr lang="en-US" sz="2400" cap="none" dirty="0">
                <a:latin typeface="Gadugi" panose="020B0502040204020203" pitchFamily="34" charset="0"/>
                <a:ea typeface="Gadugi" panose="020B0502040204020203" pitchFamily="34" charset="0"/>
              </a:rPr>
              <a:t>    Yes, but your guidance counsellor must do it for you.</a:t>
            </a:r>
          </a:p>
          <a:p>
            <a:pPr marL="0" indent="0">
              <a:buNone/>
            </a:pPr>
            <a:endParaRPr lang="en-US" sz="2400" cap="none" dirty="0">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p:txBody>
      </p:sp>
      <p:pic>
        <p:nvPicPr>
          <p:cNvPr id="6" name="Audio 5">
            <a:hlinkClick r:id="" action="ppaction://media"/>
            <a:extLst>
              <a:ext uri="{FF2B5EF4-FFF2-40B4-BE49-F238E27FC236}">
                <a16:creationId xmlns:a16="http://schemas.microsoft.com/office/drawing/2014/main" id="{AEA01187-A458-4BB9-BCF9-260D17E43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66337382"/>
      </p:ext>
    </p:extLst>
  </p:cSld>
  <p:clrMapOvr>
    <a:masterClrMapping/>
  </p:clrMapOvr>
  <mc:AlternateContent xmlns:mc="http://schemas.openxmlformats.org/markup-compatibility/2006" xmlns:p14="http://schemas.microsoft.com/office/powerpoint/2010/main">
    <mc:Choice Requires="p14">
      <p:transition spd="slow" p14:dur="2000" advTm="66441"/>
    </mc:Choice>
    <mc:Fallback xmlns="">
      <p:transition spd="slow" advTm="6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280" y="252808"/>
            <a:ext cx="10474959" cy="821468"/>
          </a:xfrm>
          <a:solidFill>
            <a:srgbClr val="FFC000"/>
          </a:solidFill>
          <a:ln>
            <a:solidFill>
              <a:schemeClr val="tx1"/>
            </a:solidFill>
          </a:ln>
        </p:spPr>
        <p:txBody>
          <a:bodyPr>
            <a:normAutofit/>
          </a:bodyPr>
          <a:lstStyle/>
          <a:p>
            <a:r>
              <a:rPr lang="en-CA" sz="4400" b="1" cap="none" dirty="0">
                <a:solidFill>
                  <a:schemeClr val="tx1"/>
                </a:solidFill>
                <a:effectLst>
                  <a:glow rad="38100">
                    <a:schemeClr val="bg1">
                      <a:lumMod val="65000"/>
                      <a:lumOff val="35000"/>
                      <a:alpha val="50000"/>
                    </a:schemeClr>
                  </a:glow>
                </a:effectLst>
                <a:latin typeface="Gadugi" panose="020B0502040204020203" pitchFamily="34" charset="0"/>
                <a:ea typeface="Gadugi" panose="020B0502040204020203" pitchFamily="34" charset="0"/>
              </a:rPr>
              <a:t>Gateway to Guidance</a:t>
            </a:r>
          </a:p>
        </p:txBody>
      </p:sp>
      <p:sp>
        <p:nvSpPr>
          <p:cNvPr id="4" name="Subtitle 3"/>
          <p:cNvSpPr>
            <a:spLocks noGrp="1"/>
          </p:cNvSpPr>
          <p:nvPr>
            <p:ph type="subTitle" idx="1"/>
          </p:nvPr>
        </p:nvSpPr>
        <p:spPr>
          <a:xfrm>
            <a:off x="1026159" y="3228109"/>
            <a:ext cx="10292079" cy="3311236"/>
          </a:xfrm>
        </p:spPr>
        <p:txBody>
          <a:bodyPr>
            <a:normAutofit fontScale="92500" lnSpcReduction="20000"/>
          </a:bodyPr>
          <a:lstStyle/>
          <a:p>
            <a:pPr algn="l"/>
            <a:br>
              <a:rPr lang="en-CA" dirty="0"/>
            </a:br>
            <a:endParaRPr lang="en-CA" dirty="0"/>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1. Check your ALCDSB email daily </a:t>
            </a:r>
          </a:p>
          <a:p>
            <a:pPr algn="l"/>
            <a:endParaRPr lang="en-CA"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2. Download the Outlook App</a:t>
            </a: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endPar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56E0E32F-989C-4285-B784-8270E12A8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557" y="1539506"/>
            <a:ext cx="2301764" cy="1813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298C4F86-BCAA-41EE-B42C-D6A81247C8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4742167"/>
      </p:ext>
    </p:extLst>
  </p:cSld>
  <p:clrMapOvr>
    <a:masterClrMapping/>
  </p:clrMapOvr>
  <mc:AlternateContent xmlns:mc="http://schemas.openxmlformats.org/markup-compatibility/2006" xmlns:p14="http://schemas.microsoft.com/office/powerpoint/2010/main">
    <mc:Choice Requires="p14">
      <p:transition spd="slow" p14:dur="2000" advTm="23266"/>
    </mc:Choice>
    <mc:Fallback xmlns="">
      <p:transition spd="slow" advTm="2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1"/>
          </p:nvPr>
        </p:nvSpPr>
        <p:spPr>
          <a:xfrm>
            <a:off x="894080" y="1593274"/>
            <a:ext cx="10434320" cy="4470163"/>
          </a:xfrm>
          <a:prstGeom prst="rect">
            <a:avLst/>
          </a:prstGeom>
          <a:noFill/>
          <a:ln>
            <a:noFill/>
          </a:ln>
        </p:spPr>
        <p:txBody>
          <a:bodyPr vert="horz" lIns="91425" tIns="45700" rIns="91425" bIns="45700" rtlCol="0" anchor="t" anchorCtr="0">
            <a:noAutofit/>
          </a:bodyPr>
          <a:lstStyle/>
          <a:p>
            <a:pPr marL="38100" indent="0">
              <a:lnSpc>
                <a:spcPct val="90000"/>
              </a:lnSpc>
              <a:spcBef>
                <a:spcPts val="0"/>
              </a:spcBef>
              <a:spcAft>
                <a:spcPts val="0"/>
              </a:spcAft>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Religion</a:t>
            </a: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English </a:t>
            </a: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Plus </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4 to 6</a:t>
            </a: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 other courses</a:t>
            </a:r>
            <a:endParaRPr lang="en-US" sz="3200" cap="none" dirty="0">
              <a:solidFill>
                <a:schemeClr val="tx1"/>
              </a:solidFill>
              <a:latin typeface="Gadugi" panose="020B0502040204020203" pitchFamily="34" charset="0"/>
              <a:ea typeface="Gadugi" panose="020B0502040204020203" pitchFamily="34" charset="0"/>
              <a:cs typeface="Libre Baskerville"/>
            </a:endParaRPr>
          </a:p>
          <a:p>
            <a:pPr marL="0" indent="0">
              <a:lnSpc>
                <a:spcPct val="90000"/>
              </a:lnSpc>
              <a:spcBef>
                <a:spcPts val="560"/>
              </a:spcBef>
              <a:spcAft>
                <a:spcPts val="0"/>
              </a:spcAft>
              <a:buClr>
                <a:schemeClr val="dk1"/>
              </a:buClr>
              <a:buSzPct val="25000"/>
              <a:buNone/>
            </a:pPr>
            <a:endPar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Have you met your</a:t>
            </a: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OSSD requirements?  </a:t>
            </a: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Check your transcript in MyBlueprint!! </a:t>
            </a:r>
            <a:endParaRPr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p:txBody>
      </p:sp>
      <p:pic>
        <p:nvPicPr>
          <p:cNvPr id="3" name="Picture 2"/>
          <p:cNvPicPr>
            <a:picLocks noChangeAspect="1"/>
          </p:cNvPicPr>
          <p:nvPr/>
        </p:nvPicPr>
        <p:blipFill rotWithShape="1">
          <a:blip r:embed="rId5"/>
          <a:srcRect l="23864" b="547"/>
          <a:stretch/>
        </p:blipFill>
        <p:spPr>
          <a:xfrm>
            <a:off x="6858001" y="1902655"/>
            <a:ext cx="3883464" cy="330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A8CB0729-D173-4262-B9AB-2C302BE647D6}"/>
              </a:ext>
            </a:extLst>
          </p:cNvPr>
          <p:cNvSpPr txBox="1"/>
          <p:nvPr/>
        </p:nvSpPr>
        <p:spPr>
          <a:xfrm>
            <a:off x="894080" y="209311"/>
            <a:ext cx="10434320" cy="1227009"/>
          </a:xfrm>
          <a:prstGeom prst="rect">
            <a:avLst/>
          </a:prstGeom>
          <a:solidFill>
            <a:srgbClr val="FFC000"/>
          </a:solidFill>
          <a:ln>
            <a:solidFill>
              <a:schemeClr val="tx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Gadugi" panose="020B0502040204020203" pitchFamily="34" charset="0"/>
                <a:ea typeface="Gadugi" panose="020B0502040204020203" pitchFamily="34" charset="0"/>
                <a:cs typeface="Times New Roman" panose="02020603050405020304" pitchFamily="18" charset="0"/>
              </a:rPr>
              <a:t>What Will You Take In </a:t>
            </a:r>
            <a:br>
              <a:rPr lang="en-US" sz="3600" b="1" dirty="0">
                <a:latin typeface="Gadugi" panose="020B0502040204020203" pitchFamily="34" charset="0"/>
                <a:ea typeface="Gadugi" panose="020B0502040204020203" pitchFamily="34" charset="0"/>
                <a:cs typeface="Times New Roman" panose="02020603050405020304" pitchFamily="18" charset="0"/>
              </a:rPr>
            </a:br>
            <a:r>
              <a:rPr lang="en-US" sz="3600" b="1" dirty="0">
                <a:latin typeface="Gadugi" panose="020B0502040204020203" pitchFamily="34" charset="0"/>
                <a:ea typeface="Gadugi" panose="020B0502040204020203" pitchFamily="34" charset="0"/>
                <a:cs typeface="Times New Roman" panose="02020603050405020304" pitchFamily="18" charset="0"/>
              </a:rPr>
              <a:t>Grade 12?</a:t>
            </a:r>
          </a:p>
        </p:txBody>
      </p:sp>
      <p:pic>
        <p:nvPicPr>
          <p:cNvPr id="9" name="Audio 8">
            <a:hlinkClick r:id="" action="ppaction://media"/>
            <a:extLst>
              <a:ext uri="{FF2B5EF4-FFF2-40B4-BE49-F238E27FC236}">
                <a16:creationId xmlns:a16="http://schemas.microsoft.com/office/drawing/2014/main" id="{AB7302E7-821F-4D44-86A2-EF81C54AE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6523899"/>
      </p:ext>
    </p:extLst>
  </p:cSld>
  <p:clrMapOvr>
    <a:masterClrMapping/>
  </p:clrMapOvr>
  <mc:AlternateContent xmlns:mc="http://schemas.openxmlformats.org/markup-compatibility/2006" xmlns:p14="http://schemas.microsoft.com/office/powerpoint/2010/main">
    <mc:Choice Requires="p14">
      <p:transition p14:dur="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18903"/>
            <a:ext cx="10667999" cy="831273"/>
          </a:xfrm>
          <a:solidFill>
            <a:srgbClr val="FFC000"/>
          </a:solidFill>
          <a:ln>
            <a:solidFill>
              <a:schemeClr val="tx1"/>
            </a:solidFill>
          </a:ln>
        </p:spPr>
        <p:txBody>
          <a:bodyPr>
            <a:normAutofit/>
          </a:bodyPr>
          <a:lstStyle/>
          <a:p>
            <a:pPr algn="ctr"/>
            <a:r>
              <a:rPr lang="en-US" sz="44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Math Requirements</a:t>
            </a:r>
          </a:p>
        </p:txBody>
      </p:sp>
      <p:sp>
        <p:nvSpPr>
          <p:cNvPr id="3" name="Content Placeholder 2"/>
          <p:cNvSpPr>
            <a:spLocks noGrp="1"/>
          </p:cNvSpPr>
          <p:nvPr>
            <p:ph idx="1"/>
          </p:nvPr>
        </p:nvSpPr>
        <p:spPr>
          <a:xfrm>
            <a:off x="2380063" y="1080656"/>
            <a:ext cx="7429499" cy="4710551"/>
          </a:xfrm>
        </p:spPr>
        <p:txBody>
          <a:bodyPr>
            <a:normAutofit fontScale="85000" lnSpcReduction="20000"/>
          </a:bodyPr>
          <a:lstStyle/>
          <a:p>
            <a:pPr marL="0" indent="0" defTabSz="914400">
              <a:spcAft>
                <a:spcPts val="0"/>
              </a:spcAft>
              <a:buClr>
                <a:prstClr val="white">
                  <a:shade val="95000"/>
                </a:prstClr>
              </a:buClr>
              <a:buSzPct val="65000"/>
              <a:buNone/>
              <a:defRPr/>
            </a:pPr>
            <a:r>
              <a:rPr lang="en-CA" sz="2200" b="1" u="sng" cap="none" dirty="0">
                <a:solidFill>
                  <a:schemeClr val="tx1"/>
                </a:solidFill>
                <a:effectLst/>
                <a:latin typeface="Arial"/>
              </a:rPr>
              <a:t>College/University (Mixed)</a:t>
            </a:r>
            <a:r>
              <a:rPr lang="en-CA" sz="2200" b="1" cap="none" dirty="0">
                <a:solidFill>
                  <a:schemeClr val="tx1"/>
                </a:solidFill>
                <a:effectLst/>
                <a:latin typeface="Arial"/>
              </a:rPr>
              <a:t>		 </a:t>
            </a:r>
            <a:r>
              <a:rPr lang="en-CA" sz="2200" b="1" u="sng" cap="none" dirty="0">
                <a:solidFill>
                  <a:schemeClr val="tx1"/>
                </a:solidFill>
                <a:effectLst/>
                <a:latin typeface="Arial"/>
              </a:rPr>
              <a:t>University</a:t>
            </a:r>
          </a:p>
          <a:p>
            <a:pPr marL="0" indent="0"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	  MCF3M			    MCR3U</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Arial"/>
              </a:rPr>
              <a:t>							</a:t>
            </a:r>
            <a:endParaRPr lang="en-CA" sz="2200" cap="none" dirty="0">
              <a:solidFill>
                <a:schemeClr val="tx1"/>
              </a:solidFill>
              <a:effectLst/>
              <a:latin typeface="Gadugi" panose="020B0502040204020203" pitchFamily="34" charset="0"/>
              <a:ea typeface="Gadugi" panose="020B0502040204020203" pitchFamily="34" charset="0"/>
            </a:endParaRP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a:t>
            </a:r>
          </a:p>
          <a:p>
            <a:pPr marL="0" indent="0"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MDM4U                      MHF4U/MCV4U</a:t>
            </a: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a:t>
            </a:r>
          </a:p>
          <a:p>
            <a:pPr marL="0" indent="0" algn="ctr" defTabSz="914400">
              <a:spcAft>
                <a:spcPts val="0"/>
              </a:spcAft>
              <a:buClr>
                <a:prstClr val="white">
                  <a:shade val="95000"/>
                </a:prstClr>
              </a:buClr>
              <a:buSzPct val="65000"/>
              <a:buNone/>
              <a:defRPr/>
            </a:pPr>
            <a:r>
              <a:rPr lang="en-CA" sz="2200" b="1" u="sng" cap="none" dirty="0">
                <a:solidFill>
                  <a:schemeClr val="tx1"/>
                </a:solidFill>
                <a:effectLst/>
                <a:latin typeface="Gadugi" panose="020B0502040204020203" pitchFamily="34" charset="0"/>
                <a:ea typeface="Gadugi" panose="020B0502040204020203" pitchFamily="34" charset="0"/>
              </a:rPr>
              <a:t>College         </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MBF3C</a:t>
            </a:r>
          </a:p>
          <a:p>
            <a:pPr marL="0" indent="0" algn="ctr" defTabSz="914400">
              <a:spcAft>
                <a:spcPts val="0"/>
              </a:spcAft>
              <a:buClr>
                <a:prstClr val="white">
                  <a:shade val="95000"/>
                </a:prstClr>
              </a:buClr>
              <a:buSzPct val="65000"/>
              <a:buNone/>
              <a:defRPr/>
            </a:pPr>
            <a:endParaRPr lang="en-CA" sz="2200" cap="none" dirty="0">
              <a:solidFill>
                <a:schemeClr val="tx1"/>
              </a:solidFill>
              <a:effectLst/>
              <a:latin typeface="Gadugi" panose="020B0502040204020203" pitchFamily="34" charset="0"/>
              <a:ea typeface="Gadugi" panose="020B0502040204020203" pitchFamily="34" charset="0"/>
            </a:endParaRP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MAP4C  *** [MCT4C (online)]</a:t>
            </a: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a:t>
            </a:r>
          </a:p>
          <a:p>
            <a:pPr marL="0" indent="0" algn="ctr" defTabSz="914400">
              <a:spcAft>
                <a:spcPts val="0"/>
              </a:spcAft>
              <a:buClr>
                <a:prstClr val="white">
                  <a:shade val="95000"/>
                </a:prstClr>
              </a:buClr>
              <a:buSzPct val="65000"/>
              <a:buNone/>
              <a:defRPr/>
            </a:pPr>
            <a:r>
              <a:rPr lang="en-CA" sz="2200" b="1" u="sng" cap="none" dirty="0">
                <a:solidFill>
                  <a:schemeClr val="tx1"/>
                </a:solidFill>
                <a:effectLst/>
                <a:latin typeface="Gadugi" panose="020B0502040204020203" pitchFamily="34" charset="0"/>
                <a:ea typeface="Gadugi" panose="020B0502040204020203" pitchFamily="34" charset="0"/>
              </a:rPr>
              <a:t>Workplace</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MEL3E</a:t>
            </a:r>
          </a:p>
          <a:p>
            <a:pPr marL="0" indent="0" algn="ctr" defTabSz="914400">
              <a:spcAft>
                <a:spcPts val="0"/>
              </a:spcAft>
              <a:buClr>
                <a:prstClr val="white">
                  <a:shade val="95000"/>
                </a:prstClr>
              </a:buClr>
              <a:buSzPct val="65000"/>
              <a:buNone/>
              <a:defRPr/>
            </a:pPr>
            <a:endParaRPr lang="en-CA" sz="2200" cap="none" dirty="0">
              <a:solidFill>
                <a:schemeClr val="tx1"/>
              </a:solidFill>
              <a:effectLst/>
              <a:latin typeface="Gadugi" panose="020B0502040204020203" pitchFamily="34" charset="0"/>
              <a:ea typeface="Gadugi" panose="020B0502040204020203" pitchFamily="34" charset="0"/>
            </a:endParaRP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MEL4E</a:t>
            </a:r>
          </a:p>
          <a:p>
            <a:endParaRPr lang="en-US" dirty="0"/>
          </a:p>
        </p:txBody>
      </p:sp>
      <p:cxnSp>
        <p:nvCxnSpPr>
          <p:cNvPr id="16" name="Straight Arrow Connector 15"/>
          <p:cNvCxnSpPr/>
          <p:nvPr/>
        </p:nvCxnSpPr>
        <p:spPr>
          <a:xfrm>
            <a:off x="6622473" y="3200401"/>
            <a:ext cx="166254" cy="429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622473" y="4876801"/>
            <a:ext cx="166254" cy="31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758545" y="2036619"/>
            <a:ext cx="0" cy="332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33456" y="1717965"/>
            <a:ext cx="554181" cy="651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798619" y="1717965"/>
            <a:ext cx="678873" cy="1191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798619" y="2909456"/>
            <a:ext cx="3588327" cy="997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43455" y="1717964"/>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370619" y="2632364"/>
            <a:ext cx="1787237" cy="1136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455499" y="1620984"/>
            <a:ext cx="1702512" cy="706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426DB9B1-C96A-4239-9335-2029F3649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3981131"/>
      </p:ext>
    </p:extLst>
  </p:cSld>
  <p:clrMapOvr>
    <a:masterClrMapping/>
  </p:clrMapOvr>
  <mc:AlternateContent xmlns:mc="http://schemas.openxmlformats.org/markup-compatibility/2006" xmlns:p14="http://schemas.microsoft.com/office/powerpoint/2010/main">
    <mc:Choice Requires="p14">
      <p:transition spd="slow" p14:dur="2000" advTm="94770"/>
    </mc:Choice>
    <mc:Fallback xmlns="">
      <p:transition spd="slow" advTm="9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477982"/>
            <a:ext cx="10353040" cy="1011381"/>
          </a:xfrm>
          <a:solidFill>
            <a:srgbClr val="FFC000"/>
          </a:solidFill>
          <a:ln>
            <a:solidFill>
              <a:schemeClr val="tx1"/>
            </a:solidFill>
          </a:ln>
        </p:spPr>
        <p:txBody>
          <a:bodyPr>
            <a:noAutofit/>
          </a:bodyPr>
          <a:lstStyle/>
          <a:p>
            <a:pPr algn="ctr"/>
            <a:r>
              <a:rPr lang="en-CA" sz="36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Choose Courses Wisely</a:t>
            </a:r>
          </a:p>
        </p:txBody>
      </p:sp>
      <p:sp>
        <p:nvSpPr>
          <p:cNvPr id="3" name="Content Placeholder 2"/>
          <p:cNvSpPr>
            <a:spLocks noGrp="1"/>
          </p:cNvSpPr>
          <p:nvPr>
            <p:ph idx="1"/>
          </p:nvPr>
        </p:nvSpPr>
        <p:spPr>
          <a:xfrm>
            <a:off x="1967346" y="1593272"/>
            <a:ext cx="8285019" cy="4281055"/>
          </a:xfrm>
        </p:spPr>
        <p:txBody>
          <a:bodyPr>
            <a:normAutofit fontScale="70000" lnSpcReduction="20000"/>
          </a:bodyPr>
          <a:lstStyle/>
          <a:p>
            <a:pPr marL="0" indent="0">
              <a:buNone/>
            </a:pPr>
            <a:r>
              <a:rPr lang="en-CA" sz="5100" u="sng" cap="none" dirty="0">
                <a:latin typeface="Gadugi" panose="020B0502040204020203" pitchFamily="34" charset="0"/>
                <a:ea typeface="Gadugi" panose="020B0502040204020203" pitchFamily="34" charset="0"/>
              </a:rPr>
              <a:t>Consider</a:t>
            </a:r>
            <a:r>
              <a:rPr lang="en-CA" sz="5100" cap="none" dirty="0">
                <a:latin typeface="Gadugi" panose="020B0502040204020203" pitchFamily="34" charset="0"/>
                <a:ea typeface="Gadugi" panose="020B0502040204020203" pitchFamily="34" charset="0"/>
              </a:rPr>
              <a:t>:</a:t>
            </a:r>
          </a:p>
          <a:p>
            <a:r>
              <a:rPr lang="en-CA" sz="5100" cap="none" dirty="0">
                <a:latin typeface="Gadugi" panose="020B0502040204020203" pitchFamily="34" charset="0"/>
                <a:ea typeface="Gadugi" panose="020B0502040204020203" pitchFamily="34" charset="0"/>
              </a:rPr>
              <a:t>Post-secondary admission requirements</a:t>
            </a:r>
          </a:p>
          <a:p>
            <a:r>
              <a:rPr lang="en-CA" sz="5100" cap="none" dirty="0">
                <a:latin typeface="Gadugi" panose="020B0502040204020203" pitchFamily="34" charset="0"/>
                <a:ea typeface="Gadugi" panose="020B0502040204020203" pitchFamily="34" charset="0"/>
              </a:rPr>
              <a:t>Confidence and work ethic</a:t>
            </a:r>
          </a:p>
          <a:p>
            <a:r>
              <a:rPr lang="en-CA" sz="5100" cap="none" dirty="0">
                <a:latin typeface="Gadugi" panose="020B0502040204020203" pitchFamily="34" charset="0"/>
                <a:ea typeface="Gadugi" panose="020B0502040204020203" pitchFamily="34" charset="0"/>
              </a:rPr>
              <a:t>If you drop a course it can be difficult to find a replacement</a:t>
            </a:r>
          </a:p>
          <a:p>
            <a:r>
              <a:rPr lang="en-CA" sz="5100" cap="none" dirty="0">
                <a:latin typeface="Gadugi" panose="020B0502040204020203" pitchFamily="34" charset="0"/>
                <a:ea typeface="Gadugi" panose="020B0502040204020203" pitchFamily="34" charset="0"/>
              </a:rPr>
              <a:t>All program changes need parent approval (unless you are 18)</a:t>
            </a:r>
          </a:p>
          <a:p>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3479" y="1695311"/>
            <a:ext cx="1575373" cy="157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D05D9142-2CB4-40AB-9B59-7B10F7299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830675"/>
      </p:ext>
    </p:extLst>
  </p:cSld>
  <p:clrMapOvr>
    <a:masterClrMapping/>
  </p:clrMapOvr>
  <mc:AlternateContent xmlns:mc="http://schemas.openxmlformats.org/markup-compatibility/2006" xmlns:p14="http://schemas.microsoft.com/office/powerpoint/2010/main">
    <mc:Choice Requires="p14">
      <p:transition spd="slow" p14:dur="2000" advTm="48459"/>
    </mc:Choice>
    <mc:Fallback xmlns="">
      <p:transition spd="slow" advTm="4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Shape 192"/>
          <p:cNvSpPr txBox="1">
            <a:spLocks noGrp="1"/>
          </p:cNvSpPr>
          <p:nvPr>
            <p:ph type="body" idx="1"/>
          </p:nvPr>
        </p:nvSpPr>
        <p:spPr>
          <a:xfrm>
            <a:off x="812800" y="1747551"/>
            <a:ext cx="10556238" cy="436230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25000"/>
              <a:buNone/>
            </a:pPr>
            <a:r>
              <a:rPr lang="en-US" sz="3200" b="1" u="sng" cap="none" dirty="0">
                <a:solidFill>
                  <a:schemeClr val="tx1"/>
                </a:solidFill>
                <a:latin typeface="Gadugi" panose="020B0502040204020203" pitchFamily="34" charset="0"/>
                <a:ea typeface="Gadugi" panose="020B0502040204020203" pitchFamily="34" charset="0"/>
                <a:cs typeface="Libre Baskerville"/>
                <a:sym typeface="Libre Baskerville"/>
              </a:rPr>
              <a:t>Required  Courses (I):</a:t>
            </a:r>
            <a:endParaRPr lang="en-US" sz="3200" b="1" u="sng" cap="none" dirty="0">
              <a:solidFill>
                <a:schemeClr val="tx1"/>
              </a:solidFill>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French Language </a:t>
            </a:r>
            <a:br>
              <a:rPr lang="en-US" sz="3200" cap="none" dirty="0">
                <a:solidFill>
                  <a:schemeClr val="tx1"/>
                </a:solidFill>
                <a:latin typeface="Gadugi" panose="020B0502040204020203" pitchFamily="34" charset="0"/>
                <a:ea typeface="Gadugi" panose="020B0502040204020203" pitchFamily="34" charset="0"/>
                <a:cs typeface="+mn-ea"/>
              </a:rPr>
            </a:br>
            <a:endParaRPr lang="en-US" sz="2000" b="1" cap="none" dirty="0">
              <a:solidFill>
                <a:schemeClr val="tx1"/>
              </a:solidFill>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10 courses</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by the end of gr.12</a:t>
            </a:r>
          </a:p>
          <a:p>
            <a:pPr marL="50800" indent="0">
              <a:spcBef>
                <a:spcPts val="640"/>
              </a:spcBef>
              <a:buClr>
                <a:schemeClr val="dk1"/>
              </a:buClr>
              <a:buNone/>
            </a:pP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Certificate of </a:t>
            </a:r>
          </a:p>
          <a:p>
            <a:pPr marL="50800" indent="0">
              <a:spcBef>
                <a:spcPts val="640"/>
              </a:spcBef>
              <a:buClr>
                <a:schemeClr val="dk1"/>
              </a:buClr>
              <a:buNone/>
            </a:pP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Proficiency in Immersion French</a:t>
            </a:r>
            <a:endPar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spcBef>
                <a:spcPts val="640"/>
              </a:spcBef>
              <a:spcAft>
                <a:spcPts val="0"/>
              </a:spcAft>
              <a:buNone/>
            </a:pPr>
            <a:endParaRPr lang="en-US" sz="2800" b="1" cap="none" dirty="0">
              <a:solidFill>
                <a:schemeClr val="tx1"/>
              </a:solidFill>
              <a:latin typeface="Gadugi" panose="020B0502040204020203" pitchFamily="34" charset="0"/>
              <a:ea typeface="Gadugi" panose="020B0502040204020203" pitchFamily="34" charset="0"/>
              <a:cs typeface="Libre Baskerville"/>
            </a:endParaRPr>
          </a:p>
        </p:txBody>
      </p:sp>
      <p:pic>
        <p:nvPicPr>
          <p:cNvPr id="7" name="Picture 6"/>
          <p:cNvPicPr>
            <a:picLocks noChangeAspect="1"/>
          </p:cNvPicPr>
          <p:nvPr/>
        </p:nvPicPr>
        <p:blipFill>
          <a:blip r:embed="rId5"/>
          <a:stretch>
            <a:fillRect/>
          </a:stretch>
        </p:blipFill>
        <p:spPr>
          <a:xfrm>
            <a:off x="6883517" y="1919864"/>
            <a:ext cx="4302641" cy="3018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41E15050-CB26-4F05-9863-89C893BB2D39}"/>
              </a:ext>
            </a:extLst>
          </p:cNvPr>
          <p:cNvSpPr>
            <a:spLocks noGrp="1"/>
          </p:cNvSpPr>
          <p:nvPr>
            <p:ph type="title"/>
          </p:nvPr>
        </p:nvSpPr>
        <p:spPr>
          <a:xfrm>
            <a:off x="812800" y="415637"/>
            <a:ext cx="10556239" cy="983673"/>
          </a:xfrm>
          <a:solidFill>
            <a:srgbClr val="FFC000"/>
          </a:solidFill>
          <a:ln>
            <a:solidFill>
              <a:schemeClr val="tx1"/>
            </a:solidFill>
          </a:ln>
        </p:spPr>
        <p:txBody>
          <a:bodyPr>
            <a:noAutofit/>
          </a:bodyPr>
          <a:lstStyle/>
          <a:p>
            <a:pPr algn="ctr"/>
            <a:r>
              <a:rPr lang="en-US" sz="40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Immersion Program</a:t>
            </a:r>
          </a:p>
        </p:txBody>
      </p:sp>
      <p:pic>
        <p:nvPicPr>
          <p:cNvPr id="2" name="Audio 1">
            <a:hlinkClick r:id="" action="ppaction://media"/>
            <a:extLst>
              <a:ext uri="{FF2B5EF4-FFF2-40B4-BE49-F238E27FC236}">
                <a16:creationId xmlns:a16="http://schemas.microsoft.com/office/drawing/2014/main" id="{C3745D56-B3BC-4C2B-ACCB-AC2CDA3A72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2401809"/>
      </p:ext>
    </p:extLst>
  </p:cSld>
  <p:clrMapOvr>
    <a:masterClrMapping/>
  </p:clrMapOvr>
  <mc:AlternateContent xmlns:mc="http://schemas.openxmlformats.org/markup-compatibility/2006" xmlns:p14="http://schemas.microsoft.com/office/powerpoint/2010/main">
    <mc:Choice Requires="p14">
      <p:transition p14:dur="0" advTm="21481"/>
    </mc:Choice>
    <mc:Fallback xmlns="">
      <p:transition advTm="2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Shape 200"/>
          <p:cNvSpPr txBox="1">
            <a:spLocks noGrp="1"/>
          </p:cNvSpPr>
          <p:nvPr>
            <p:ph type="body" idx="1"/>
          </p:nvPr>
        </p:nvSpPr>
        <p:spPr>
          <a:xfrm>
            <a:off x="1097280" y="1711433"/>
            <a:ext cx="9712960" cy="4365674"/>
          </a:xfrm>
          <a:prstGeom prst="rect">
            <a:avLst/>
          </a:prstGeom>
        </p:spPr>
        <p:txBody>
          <a:bodyPr vert="horz" lIns="91425" tIns="91425" rIns="91425" bIns="91425" rtlCol="0" anchor="t" anchorCtr="0">
            <a:noAutofit/>
          </a:bodyPr>
          <a:lstStyle/>
          <a:p>
            <a:pPr>
              <a:spcBef>
                <a:spcPts val="0"/>
              </a:spcBef>
              <a:buNone/>
            </a:pPr>
            <a:r>
              <a:rPr lang="en-US" sz="3200" b="1" u="sng" cap="none" dirty="0">
                <a:solidFill>
                  <a:schemeClr val="tx1"/>
                </a:solidFill>
                <a:latin typeface="Gadugi" panose="020B0502040204020203" pitchFamily="34" charset="0"/>
                <a:ea typeface="Gadugi" panose="020B0502040204020203" pitchFamily="34" charset="0"/>
              </a:rPr>
              <a:t>Required Courses (E):</a:t>
            </a:r>
            <a:endParaRPr lang="en-US" sz="3200" u="sng" cap="none" dirty="0">
              <a:solidFill>
                <a:schemeClr val="tx1"/>
              </a:solidFill>
              <a:latin typeface="Gadugi" panose="020B0502040204020203" pitchFamily="34" charset="0"/>
              <a:ea typeface="Gadugi" panose="020B0502040204020203" pitchFamily="34" charset="0"/>
            </a:endParaRPr>
          </a:p>
          <a:p>
            <a:pPr>
              <a:spcBef>
                <a:spcPts val="0"/>
              </a:spcBef>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French Language </a:t>
            </a:r>
          </a:p>
          <a:p>
            <a:pPr marL="0" indent="0">
              <a:spcBef>
                <a:spcPts val="0"/>
              </a:spcBef>
              <a:buNone/>
            </a:pPr>
            <a:endParaRPr sz="3200" cap="none" dirty="0">
              <a:solidFill>
                <a:schemeClr val="tx1"/>
              </a:solidFill>
              <a:latin typeface="Gadugi" panose="020B0502040204020203" pitchFamily="34" charset="0"/>
              <a:ea typeface="Gadugi" panose="020B0502040204020203" pitchFamily="34" charset="0"/>
              <a:cs typeface="Libre Baskerville"/>
            </a:endParaRPr>
          </a:p>
          <a:p>
            <a:pPr marL="0" indent="0">
              <a:spcBef>
                <a:spcPts val="0"/>
              </a:spcBef>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latin typeface="Gadugi" panose="020B0502040204020203" pitchFamily="34" charset="0"/>
                <a:ea typeface="Gadugi" panose="020B0502040204020203" pitchFamily="34" charset="0"/>
                <a:cs typeface="Libre Baskerville"/>
                <a:sym typeface="Libre Baskerville"/>
              </a:rPr>
              <a:t>7 courses</a:t>
            </a:r>
            <a:r>
              <a:rPr lang="en-US" sz="3200" b="1" cap="none" dirty="0">
                <a:solidFill>
                  <a:schemeClr val="tx1"/>
                </a:solidFill>
                <a:latin typeface="Gadugi" panose="020B0502040204020203" pitchFamily="34" charset="0"/>
                <a:ea typeface="Gadugi" panose="020B0502040204020203" pitchFamily="34" charset="0"/>
                <a:cs typeface="Libre Baskerville"/>
                <a:sym typeface="Libre Baskerville"/>
              </a:rPr>
              <a:t> </a:t>
            </a:r>
          </a:p>
          <a:p>
            <a:pPr marL="0" indent="0">
              <a:spcBef>
                <a:spcPts val="0"/>
              </a:spcBef>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by the end of gr.12</a:t>
            </a:r>
          </a:p>
          <a:p>
            <a:pPr marL="0" indent="0">
              <a:spcBef>
                <a:spcPts val="0"/>
              </a:spcBef>
              <a:buNone/>
            </a:pPr>
            <a:r>
              <a:rPr lang="en-US" sz="3200" b="1" cap="none" dirty="0">
                <a:solidFill>
                  <a:schemeClr val="tx1"/>
                </a:solidFill>
                <a:latin typeface="Gadugi" panose="020B0502040204020203" pitchFamily="34" charset="0"/>
                <a:ea typeface="Gadugi" panose="020B0502040204020203" pitchFamily="34" charset="0"/>
                <a:cs typeface="Libre Baskerville"/>
                <a:sym typeface="Libre Baskerville"/>
              </a:rPr>
              <a:t>= Certificate of </a:t>
            </a:r>
          </a:p>
          <a:p>
            <a:pPr marL="0" indent="0">
              <a:spcBef>
                <a:spcPts val="0"/>
              </a:spcBef>
              <a:buNone/>
            </a:pPr>
            <a:r>
              <a:rPr lang="en-US" sz="3200" b="1" cap="none" dirty="0">
                <a:solidFill>
                  <a:schemeClr val="tx1"/>
                </a:solidFill>
                <a:latin typeface="Gadugi" panose="020B0502040204020203" pitchFamily="34" charset="0"/>
                <a:ea typeface="Gadugi" panose="020B0502040204020203" pitchFamily="34" charset="0"/>
                <a:cs typeface="Libre Baskerville"/>
                <a:sym typeface="Libre Baskerville"/>
              </a:rPr>
              <a:t>    Proficiency in Extended French</a:t>
            </a:r>
            <a:endParaRPr lang="en-US" sz="3200" b="1" cap="none" dirty="0">
              <a:solidFill>
                <a:schemeClr val="tx1"/>
              </a:solidFill>
              <a:latin typeface="Gadugi" panose="020B0502040204020203" pitchFamily="34" charset="0"/>
              <a:ea typeface="Gadugi" panose="020B0502040204020203" pitchFamily="34" charset="0"/>
              <a:cs typeface="Libre Baskerville"/>
            </a:endParaRPr>
          </a:p>
        </p:txBody>
      </p:sp>
      <p:sp>
        <p:nvSpPr>
          <p:cNvPr id="3" name="Title 2">
            <a:extLst>
              <a:ext uri="{FF2B5EF4-FFF2-40B4-BE49-F238E27FC236}">
                <a16:creationId xmlns:a16="http://schemas.microsoft.com/office/drawing/2014/main" id="{B407AE10-F302-454D-B69E-DFACFF035B01}"/>
              </a:ext>
            </a:extLst>
          </p:cNvPr>
          <p:cNvSpPr>
            <a:spLocks noGrp="1"/>
          </p:cNvSpPr>
          <p:nvPr>
            <p:ph type="title"/>
          </p:nvPr>
        </p:nvSpPr>
        <p:spPr>
          <a:xfrm>
            <a:off x="1026160" y="416511"/>
            <a:ext cx="10139679" cy="942109"/>
          </a:xfrm>
          <a:solidFill>
            <a:srgbClr val="FFC000"/>
          </a:solidFill>
          <a:ln>
            <a:solidFill>
              <a:schemeClr val="tx1"/>
            </a:solidFill>
          </a:ln>
        </p:spPr>
        <p:txBody>
          <a:bodyPr>
            <a:no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Extended Program</a:t>
            </a:r>
          </a:p>
        </p:txBody>
      </p:sp>
      <p:pic>
        <p:nvPicPr>
          <p:cNvPr id="2" name="Picture 1"/>
          <p:cNvPicPr>
            <a:picLocks noChangeAspect="1"/>
          </p:cNvPicPr>
          <p:nvPr/>
        </p:nvPicPr>
        <p:blipFill>
          <a:blip r:embed="rId5"/>
          <a:stretch>
            <a:fillRect/>
          </a:stretch>
        </p:blipFill>
        <p:spPr>
          <a:xfrm>
            <a:off x="7143691" y="1939033"/>
            <a:ext cx="3554789" cy="4333901"/>
          </a:xfrm>
          <a:prstGeom prst="rect">
            <a:avLst/>
          </a:prstGeom>
        </p:spPr>
      </p:pic>
      <p:pic>
        <p:nvPicPr>
          <p:cNvPr id="4" name="Audio 3">
            <a:hlinkClick r:id="" action="ppaction://media"/>
            <a:extLst>
              <a:ext uri="{FF2B5EF4-FFF2-40B4-BE49-F238E27FC236}">
                <a16:creationId xmlns:a16="http://schemas.microsoft.com/office/drawing/2014/main" id="{7A51EBB9-8BA2-401F-9119-453959F9E1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3260597"/>
      </p:ext>
    </p:extLst>
  </p:cSld>
  <p:clrMapOvr>
    <a:masterClrMapping/>
  </p:clrMapOvr>
  <mc:AlternateContent xmlns:mc="http://schemas.openxmlformats.org/markup-compatibility/2006" xmlns:p14="http://schemas.microsoft.com/office/powerpoint/2010/main">
    <mc:Choice Requires="p14">
      <p:transition p14:dur="0" advTm="18089"/>
    </mc:Choice>
    <mc:Fallback xmlns="">
      <p:transition advTm="1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a:spLocks noGrp="1"/>
          </p:cNvSpPr>
          <p:nvPr>
            <p:ph type="body" idx="1"/>
          </p:nvPr>
        </p:nvSpPr>
        <p:spPr>
          <a:xfrm>
            <a:off x="1066800" y="1336431"/>
            <a:ext cx="10058400" cy="4647809"/>
          </a:xfrm>
          <a:prstGeom prst="rect">
            <a:avLst/>
          </a:prstGeom>
          <a:noFill/>
          <a:ln>
            <a:noFill/>
          </a:ln>
        </p:spPr>
        <p:txBody>
          <a:bodyPr vert="horz" lIns="91425" tIns="45700" rIns="91425" bIns="45700" rtlCol="0" anchor="t" anchorCtr="0">
            <a:noAutofit/>
          </a:bodyPr>
          <a:lstStyle/>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Organizational Studies	 World Issues	 Kinesiology</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World History	      Power Fit              Economics </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Writer’s Craft        Working with School Aged Children</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Philosophy		Studies in Lit    		Live Fit   </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Urban Patterns &amp; Population Issues     Rec Leadership</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Issues of Indigenous Peoples in a World Context</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Food &amp; Nutrition       Law            Human Development</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Personal Life Management     Business Leadership</a:t>
            </a:r>
          </a:p>
        </p:txBody>
      </p:sp>
      <p:sp>
        <p:nvSpPr>
          <p:cNvPr id="3" name="Title 2">
            <a:extLst>
              <a:ext uri="{FF2B5EF4-FFF2-40B4-BE49-F238E27FC236}">
                <a16:creationId xmlns:a16="http://schemas.microsoft.com/office/drawing/2014/main" id="{7A4B6E48-9219-4B22-9A66-83DE8D23F55B}"/>
              </a:ext>
            </a:extLst>
          </p:cNvPr>
          <p:cNvSpPr>
            <a:spLocks noGrp="1"/>
          </p:cNvSpPr>
          <p:nvPr>
            <p:ph type="title"/>
          </p:nvPr>
        </p:nvSpPr>
        <p:spPr>
          <a:xfrm>
            <a:off x="985520" y="360218"/>
            <a:ext cx="10139680" cy="976213"/>
          </a:xfrm>
          <a:solidFill>
            <a:srgbClr val="FFC000"/>
          </a:solidFill>
          <a:ln>
            <a:solidFill>
              <a:schemeClr val="tx1"/>
            </a:solidFill>
          </a:ln>
        </p:spPr>
        <p:txBody>
          <a:bodyPr>
            <a:norm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Choices, Choices, Choices</a:t>
            </a:r>
          </a:p>
        </p:txBody>
      </p:sp>
      <p:pic>
        <p:nvPicPr>
          <p:cNvPr id="4" name="Audio 3">
            <a:hlinkClick r:id="" action="ppaction://media"/>
            <a:extLst>
              <a:ext uri="{FF2B5EF4-FFF2-40B4-BE49-F238E27FC236}">
                <a16:creationId xmlns:a16="http://schemas.microsoft.com/office/drawing/2014/main" id="{B0FE0211-967A-4513-B523-63939B3248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2865389"/>
      </p:ext>
    </p:extLst>
  </p:cSld>
  <p:clrMapOvr>
    <a:masterClrMapping/>
  </p:clrMapOvr>
  <mc:AlternateContent xmlns:mc="http://schemas.openxmlformats.org/markup-compatibility/2006" xmlns:p14="http://schemas.microsoft.com/office/powerpoint/2010/main">
    <mc:Choice Requires="p14">
      <p:transition p14:dur="0" advTm="54628"/>
    </mc:Choice>
    <mc:Fallback xmlns="">
      <p:transition advTm="5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852" y="318648"/>
            <a:ext cx="10281919" cy="748145"/>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Cooperative Education (Co-op)</a:t>
            </a:r>
          </a:p>
        </p:txBody>
      </p:sp>
      <p:sp>
        <p:nvSpPr>
          <p:cNvPr id="3" name="Content Placeholder 2"/>
          <p:cNvSpPr>
            <a:spLocks noGrp="1"/>
          </p:cNvSpPr>
          <p:nvPr>
            <p:ph idx="1"/>
          </p:nvPr>
        </p:nvSpPr>
        <p:spPr>
          <a:xfrm>
            <a:off x="953853" y="886692"/>
            <a:ext cx="10281918" cy="4904515"/>
          </a:xfrm>
        </p:spPr>
        <p:txBody>
          <a:bodyPr>
            <a:noAutofit/>
          </a:bodyPr>
          <a:lstStyle/>
          <a:p>
            <a:pPr marL="0" indent="0" defTabSz="914400">
              <a:spcAft>
                <a:spcPts val="0"/>
              </a:spcAft>
              <a:buClr>
                <a:prstClr val="white">
                  <a:shade val="95000"/>
                </a:prstClr>
              </a:buClr>
              <a:buSzPct val="65000"/>
              <a:buNone/>
              <a:defRPr/>
            </a:pPr>
            <a:endParaRPr lang="en-CA" sz="2400" b="1" cap="none" dirty="0">
              <a:solidFill>
                <a:schemeClr val="tx1"/>
              </a:solidFill>
              <a:effectLst/>
              <a:latin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CA" sz="2400" b="1" cap="none" dirty="0">
                <a:solidFill>
                  <a:schemeClr val="tx1"/>
                </a:solidFill>
                <a:effectLst/>
                <a:latin typeface="Gadugi" panose="020B0502040204020203" pitchFamily="34" charset="0"/>
                <a:cs typeface="Times New Roman" panose="02020603050405020304" pitchFamily="18" charset="0"/>
              </a:rPr>
              <a:t> Teachers: Mr. Farrell and Mr. McDonald  </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Why take Co-op?</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 Job experience   * hands-on     * resumé builder</a:t>
            </a:r>
          </a:p>
          <a:p>
            <a:pPr marL="0" indent="0" defTabSz="914400">
              <a:spcAft>
                <a:spcPts val="0"/>
              </a:spcAft>
              <a:buClr>
                <a:prstClr val="white">
                  <a:shade val="95000"/>
                </a:prstClr>
              </a:buClr>
              <a:buSzPct val="65000"/>
              <a:buNone/>
              <a:defRPr/>
            </a:pPr>
            <a:endParaRPr lang="en-US" sz="2400" cap="none" dirty="0">
              <a:solidFill>
                <a:schemeClr val="tx1"/>
              </a:solidFill>
              <a:effectLst/>
              <a:latin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Types of placements:</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 daycares and schools    - auto garage</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 </a:t>
            </a:r>
            <a:r>
              <a:rPr lang="en-US" sz="2400" cap="none" dirty="0" err="1">
                <a:solidFill>
                  <a:schemeClr val="tx1"/>
                </a:solidFill>
                <a:effectLst/>
                <a:latin typeface="Gadugi" panose="020B0502040204020203" pitchFamily="34" charset="0"/>
                <a:cs typeface="Times New Roman" panose="02020603050405020304" pitchFamily="18" charset="0"/>
              </a:rPr>
              <a:t>Cogeco</a:t>
            </a:r>
            <a:r>
              <a:rPr lang="en-US" sz="2400" cap="none" dirty="0">
                <a:solidFill>
                  <a:schemeClr val="tx1"/>
                </a:solidFill>
                <a:effectLst/>
                <a:latin typeface="Gadugi" panose="020B0502040204020203" pitchFamily="34" charset="0"/>
                <a:cs typeface="Times New Roman" panose="02020603050405020304" pitchFamily="18" charset="0"/>
              </a:rPr>
              <a:t>                          - construction</a:t>
            </a:r>
          </a:p>
          <a:p>
            <a:pPr marL="0" indent="0" defTabSz="914400">
              <a:spcAft>
                <a:spcPts val="0"/>
              </a:spcAft>
              <a:buClr>
                <a:prstClr val="white">
                  <a:shade val="95000"/>
                </a:prstClr>
              </a:buClr>
              <a:buSzPct val="65000"/>
              <a:buNone/>
              <a:defRPr/>
            </a:pPr>
            <a:endParaRPr lang="en-US" sz="2400" cap="none" dirty="0">
              <a:solidFill>
                <a:schemeClr val="tx1"/>
              </a:solidFill>
              <a:effectLst/>
              <a:latin typeface="Gadugi" panose="020B0502040204020203" pitchFamily="34" charset="0"/>
              <a:cs typeface="Times New Roman" panose="02020603050405020304" pitchFamily="18" charset="0"/>
            </a:endParaRPr>
          </a:p>
          <a:p>
            <a:pPr marL="137160" indent="0" defTabSz="914400">
              <a:spcAft>
                <a:spcPts val="0"/>
              </a:spcAft>
              <a:buClr>
                <a:prstClr val="white">
                  <a:shade val="95000"/>
                </a:prstClr>
              </a:buClr>
              <a:buSzPct val="65000"/>
              <a:buNone/>
              <a:defRPr/>
            </a:pPr>
            <a:r>
              <a:rPr lang="en-CA" sz="2400" cap="none" dirty="0">
                <a:solidFill>
                  <a:schemeClr val="tx1"/>
                </a:solidFill>
                <a:effectLst/>
                <a:latin typeface="Gadugi" panose="020B0502040204020203" pitchFamily="34" charset="0"/>
                <a:cs typeface="Times New Roman" panose="02020603050405020304" pitchFamily="18" charset="0"/>
              </a:rPr>
              <a:t>Choose </a:t>
            </a:r>
            <a:r>
              <a:rPr lang="en-CA" sz="2400" b="1" cap="none" dirty="0">
                <a:solidFill>
                  <a:schemeClr val="tx1"/>
                </a:solidFill>
                <a:effectLst/>
                <a:latin typeface="Gadugi" panose="020B0502040204020203" pitchFamily="34" charset="0"/>
                <a:cs typeface="Times New Roman" panose="02020603050405020304" pitchFamily="18" charset="0"/>
              </a:rPr>
              <a:t>COPX02 (half day) or COPX04 (full day) in myBlueprint</a:t>
            </a:r>
            <a:r>
              <a:rPr lang="en-CA" sz="2400" cap="none" dirty="0">
                <a:solidFill>
                  <a:schemeClr val="tx1"/>
                </a:solidFill>
                <a:effectLst/>
                <a:latin typeface="Gadugi" panose="020B0502040204020203" pitchFamily="34" charset="0"/>
                <a:cs typeface="Times New Roman" panose="02020603050405020304" pitchFamily="18" charset="0"/>
              </a:rPr>
              <a:t>.</a:t>
            </a:r>
          </a:p>
          <a:p>
            <a:endParaRPr lang="en-US" sz="2400" dirty="0">
              <a:solidFill>
                <a:schemeClr val="tx1"/>
              </a:solidFill>
              <a:latin typeface="Gadugi" panose="020B0502040204020203" pitchFamily="34" charset="0"/>
            </a:endParaRPr>
          </a:p>
        </p:txBody>
      </p:sp>
      <p:pic>
        <p:nvPicPr>
          <p:cNvPr id="5" name="Audio 4">
            <a:hlinkClick r:id="" action="ppaction://media"/>
            <a:extLst>
              <a:ext uri="{FF2B5EF4-FFF2-40B4-BE49-F238E27FC236}">
                <a16:creationId xmlns:a16="http://schemas.microsoft.com/office/drawing/2014/main" id="{AC62E057-79E0-4EE3-90F3-2F952820B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6893677"/>
      </p:ext>
    </p:extLst>
  </p:cSld>
  <p:clrMapOvr>
    <a:masterClrMapping/>
  </p:clrMapOvr>
  <mc:AlternateContent xmlns:mc="http://schemas.openxmlformats.org/markup-compatibility/2006" xmlns:p14="http://schemas.microsoft.com/office/powerpoint/2010/main">
    <mc:Choice Requires="p14">
      <p:transition spd="slow" p14:dur="2000" advTm="34365"/>
    </mc:Choice>
    <mc:Fallback xmlns="">
      <p:transition spd="slow" advTm="34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0.2|0.2|0.3|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1" id="{BE569AB7-548A-EF43-9C61-B56E922EA919}" vid="{7032854C-415E-9649-9440-A035EF834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57F9D463864C40BDDD65DCBF8EDEFD" ma:contentTypeVersion="1" ma:contentTypeDescription="Create a new document." ma:contentTypeScope="" ma:versionID="7ee6f5ba471ac85aa0756d360e125d62">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0442909-2A11-471D-B510-384A326ED4EB}"/>
</file>

<file path=customXml/itemProps2.xml><?xml version="1.0" encoding="utf-8"?>
<ds:datastoreItem xmlns:ds="http://schemas.openxmlformats.org/officeDocument/2006/customXml" ds:itemID="{B23E7E55-53BF-423E-89EB-EFB23D897B08}"/>
</file>

<file path=customXml/itemProps3.xml><?xml version="1.0" encoding="utf-8"?>
<ds:datastoreItem xmlns:ds="http://schemas.openxmlformats.org/officeDocument/2006/customXml" ds:itemID="{F346F98F-BC82-4214-AB92-0339C5B50B95}"/>
</file>

<file path=docProps/app.xml><?xml version="1.0" encoding="utf-8"?>
<Properties xmlns="http://schemas.openxmlformats.org/officeDocument/2006/extended-properties" xmlns:vt="http://schemas.openxmlformats.org/officeDocument/2006/docPropsVTypes">
  <TotalTime>922</TotalTime>
  <Words>2102</Words>
  <Application>Microsoft Office PowerPoint</Application>
  <PresentationFormat>Widescreen</PresentationFormat>
  <Paragraphs>187</Paragraphs>
  <Slides>19</Slides>
  <Notes>16</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Gadugi</vt:lpstr>
      <vt:lpstr>Libre Baskerville</vt:lpstr>
      <vt:lpstr>Times New Roman</vt:lpstr>
      <vt:lpstr>Wingdings</vt:lpstr>
      <vt:lpstr>Mesh</vt:lpstr>
      <vt:lpstr>PowerPoint Presentation</vt:lpstr>
      <vt:lpstr>Gateway to Guidance</vt:lpstr>
      <vt:lpstr>PowerPoint Presentation</vt:lpstr>
      <vt:lpstr>Math Requirements</vt:lpstr>
      <vt:lpstr>Choose Courses Wisely</vt:lpstr>
      <vt:lpstr>Immersion Program</vt:lpstr>
      <vt:lpstr>Extended Program</vt:lpstr>
      <vt:lpstr>Choices, Choices, Choices</vt:lpstr>
      <vt:lpstr>Cooperative Education (Co-op)</vt:lpstr>
      <vt:lpstr>Dual Credits at SLC</vt:lpstr>
      <vt:lpstr>Specialist High Skills Major</vt:lpstr>
      <vt:lpstr>Apprenticeship &amp; OYAP</vt:lpstr>
      <vt:lpstr>Post-Secondary Information</vt:lpstr>
      <vt:lpstr>Post-Secondary Information</vt:lpstr>
      <vt:lpstr>MyBlueprint </vt:lpstr>
      <vt:lpstr>Using MyBlueprint</vt:lpstr>
      <vt:lpstr>eLearning</vt:lpstr>
      <vt:lpstr>Summer School</vt:lpstr>
      <vt:lpstr>Frequently Asked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Glancey Cox</dc:creator>
  <cp:lastModifiedBy>Tamie Gaudet</cp:lastModifiedBy>
  <cp:revision>64</cp:revision>
  <dcterms:modified xsi:type="dcterms:W3CDTF">2023-02-21T19:35:39Z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0x0101007257F9D463864C40BDDD65DCBF8EDEFD</vt:lpwstr>
  </property>
</Properties>
</file>