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
  </p:notesMasterIdLst>
  <p:sldIdLst>
    <p:sldId id="256" r:id="rId2"/>
    <p:sldId id="261" r:id="rId3"/>
    <p:sldId id="258" r:id="rId4"/>
    <p:sldId id="274" r:id="rId5"/>
    <p:sldId id="273" r:id="rId6"/>
    <p:sldId id="260" r:id="rId7"/>
    <p:sldId id="275"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93"/>
    <p:restoredTop sz="76934"/>
  </p:normalViewPr>
  <p:slideViewPr>
    <p:cSldViewPr snapToGrid="0" snapToObjects="1">
      <p:cViewPr>
        <p:scale>
          <a:sx n="120" d="100"/>
          <a:sy n="120" d="100"/>
        </p:scale>
        <p:origin x="576" y="-2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200" d="100"/>
          <a:sy n="200" d="100"/>
        </p:scale>
        <p:origin x="1440" y="-34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customXml" Target="../customXml/item3.xml"/><Relationship Id="rId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C782A-E9BF-D642-BE85-35BDED913CEA}" type="datetimeFigureOut">
              <a:rPr lang="en-US" smtClean="0"/>
              <a:t>1/30/17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99D2B6-E952-2F44-819B-A764F579C708}" type="slidenum">
              <a:rPr lang="en-US" smtClean="0"/>
              <a:t>‹#›</a:t>
            </a:fld>
            <a:endParaRPr lang="en-US"/>
          </a:p>
        </p:txBody>
      </p:sp>
    </p:spTree>
    <p:extLst>
      <p:ext uri="{BB962C8B-B14F-4D97-AF65-F5344CB8AC3E}">
        <p14:creationId xmlns:p14="http://schemas.microsoft.com/office/powerpoint/2010/main" val="1749423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Shawn:</a:t>
            </a:r>
          </a:p>
          <a:p>
            <a:r>
              <a:rPr lang="en-US" dirty="0" smtClean="0"/>
              <a:t>Board of Trustees, Mr. </a:t>
            </a:r>
            <a:r>
              <a:rPr lang="en-US" dirty="0" err="1" smtClean="0"/>
              <a:t>DiRocco</a:t>
            </a:r>
            <a:r>
              <a:rPr lang="en-US" dirty="0" smtClean="0"/>
              <a:t>, Superintendents, and honoured guests,</a:t>
            </a:r>
          </a:p>
          <a:p>
            <a:r>
              <a:rPr lang="en-US" dirty="0" smtClean="0"/>
              <a:t>It is a pleasure to be here this evening and to share with you information about the Traditional Skills Program that was held at the Monsignor Ryan Outdoor and Environmental Education Centre in November of this school year.</a:t>
            </a:r>
          </a:p>
          <a:p>
            <a:endParaRPr lang="en-US" dirty="0"/>
          </a:p>
          <a:p>
            <a:r>
              <a:rPr lang="en-US" dirty="0" smtClean="0"/>
              <a:t>The Traditional Skills Program was developed and delivered in partnership between the Board’s Outdoor and Environmental Education Department and the Special Assignment Teacher for Aboriginal Education. </a:t>
            </a:r>
            <a:endParaRPr lang="en-US" dirty="0"/>
          </a:p>
        </p:txBody>
      </p:sp>
      <p:sp>
        <p:nvSpPr>
          <p:cNvPr id="4" name="Slide Number Placeholder 3"/>
          <p:cNvSpPr>
            <a:spLocks noGrp="1"/>
          </p:cNvSpPr>
          <p:nvPr>
            <p:ph type="sldNum" sz="quarter" idx="10"/>
          </p:nvPr>
        </p:nvSpPr>
        <p:spPr/>
        <p:txBody>
          <a:bodyPr/>
          <a:lstStyle/>
          <a:p>
            <a:fld id="{4F99D2B6-E952-2F44-819B-A764F579C708}" type="slidenum">
              <a:rPr lang="en-US" smtClean="0"/>
              <a:t>1</a:t>
            </a:fld>
            <a:endParaRPr lang="en-US"/>
          </a:p>
        </p:txBody>
      </p:sp>
    </p:spTree>
    <p:extLst>
      <p:ext uri="{BB962C8B-B14F-4D97-AF65-F5344CB8AC3E}">
        <p14:creationId xmlns:p14="http://schemas.microsoft.com/office/powerpoint/2010/main" val="1675499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Shawn:</a:t>
            </a:r>
          </a:p>
          <a:p>
            <a:r>
              <a:rPr lang="en-US" dirty="0" smtClean="0"/>
              <a:t>As</a:t>
            </a:r>
            <a:r>
              <a:rPr lang="en-US" baseline="0" dirty="0" smtClean="0"/>
              <a:t> a Catholic school system,</a:t>
            </a:r>
            <a:r>
              <a:rPr lang="en-US" dirty="0" smtClean="0"/>
              <a:t> we are called to work in partnership with home, parish and community, on our journey to understand and live the way of Jesus Christ.  The Algonquin &amp; Lakeshore Catholic District School Board is committed to excellence</a:t>
            </a:r>
            <a:r>
              <a:rPr lang="en-US" baseline="0" dirty="0" smtClean="0"/>
              <a:t> in Catholic education and is constantly seeking opportunities to strengthen those partnerships with home, parish and community. The Traditional Skills program is an excellent example of how those partnerships can enrich the learning experience of all the students in our care.</a:t>
            </a:r>
            <a:endParaRPr lang="en-US" dirty="0"/>
          </a:p>
        </p:txBody>
      </p:sp>
      <p:sp>
        <p:nvSpPr>
          <p:cNvPr id="4" name="Slide Number Placeholder 3"/>
          <p:cNvSpPr>
            <a:spLocks noGrp="1"/>
          </p:cNvSpPr>
          <p:nvPr>
            <p:ph type="sldNum" sz="quarter" idx="10"/>
          </p:nvPr>
        </p:nvSpPr>
        <p:spPr/>
        <p:txBody>
          <a:bodyPr/>
          <a:lstStyle/>
          <a:p>
            <a:fld id="{4F99D2B6-E952-2F44-819B-A764F579C708}" type="slidenum">
              <a:rPr lang="en-US" smtClean="0"/>
              <a:t>2</a:t>
            </a:fld>
            <a:endParaRPr lang="en-US"/>
          </a:p>
        </p:txBody>
      </p:sp>
    </p:spTree>
    <p:extLst>
      <p:ext uri="{BB962C8B-B14F-4D97-AF65-F5344CB8AC3E}">
        <p14:creationId xmlns:p14="http://schemas.microsoft.com/office/powerpoint/2010/main" val="1349433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Shawn:</a:t>
            </a:r>
          </a:p>
          <a:p>
            <a:r>
              <a:rPr lang="en-US" dirty="0" smtClean="0"/>
              <a:t>When we look back at the history of Canada and our</a:t>
            </a:r>
            <a:r>
              <a:rPr lang="en-US" baseline="0" dirty="0" smtClean="0"/>
              <a:t> relationship with the First Nations people who first welcomed Europeans into this country, I can think of no greater symbol of that shared history than the birch bark canoe. It was the canoe that brought the men and women of history to lands that were inaccessible by any other means. In this way, the birch bark canoe helped shape Canada into the country that we know today. For our students, the canoe continues to represent not only the shared history of Indigenous people and European settlers, but the enduring wisdom, knowledge and innovation of Canada’s First Nations, Metis and Inuit people. Studying the birch bark canoe honors Indigenous knowledge and provides our students with a deeper respect and understanding of First Nations contributions to Math, Science, Art, Language and History.  </a:t>
            </a:r>
            <a:endParaRPr lang="en-US" dirty="0"/>
          </a:p>
        </p:txBody>
      </p:sp>
      <p:sp>
        <p:nvSpPr>
          <p:cNvPr id="4" name="Slide Number Placeholder 3"/>
          <p:cNvSpPr>
            <a:spLocks noGrp="1"/>
          </p:cNvSpPr>
          <p:nvPr>
            <p:ph type="sldNum" sz="quarter" idx="10"/>
          </p:nvPr>
        </p:nvSpPr>
        <p:spPr/>
        <p:txBody>
          <a:bodyPr/>
          <a:lstStyle/>
          <a:p>
            <a:fld id="{4F99D2B6-E952-2F44-819B-A764F579C708}" type="slidenum">
              <a:rPr lang="en-US" smtClean="0"/>
              <a:t>3</a:t>
            </a:fld>
            <a:endParaRPr lang="en-US"/>
          </a:p>
        </p:txBody>
      </p:sp>
    </p:spTree>
    <p:extLst>
      <p:ext uri="{BB962C8B-B14F-4D97-AF65-F5344CB8AC3E}">
        <p14:creationId xmlns:p14="http://schemas.microsoft.com/office/powerpoint/2010/main" val="965012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Mike:</a:t>
            </a:r>
          </a:p>
          <a:p>
            <a:r>
              <a:rPr lang="en-US" dirty="0" smtClean="0"/>
              <a:t>Learning and caring for God’s gift of creation through programming in, about and for the environment is one of the goals of the Algonquin and Lakeshore Catholic District School Board’s Improvement Plan for Student Achievement and Wellness (BIPSAW). The ALCDSB also supports teacher pedagogy that reflects an inquiry approach with a focus on integrated outdoor learning.</a:t>
            </a:r>
          </a:p>
          <a:p>
            <a:endParaRPr lang="en-US" dirty="0" smtClean="0"/>
          </a:p>
          <a:p>
            <a:r>
              <a:rPr lang="en-US" dirty="0" smtClean="0"/>
              <a:t>With these goals in mind, the idea for a Traditional Skills Workshop to support the Grade 5 Heritage and Citizenship: First Nations and Europeans in New France and Early Canada unit came to be.</a:t>
            </a:r>
          </a:p>
          <a:p>
            <a:endParaRPr lang="en-US" dirty="0" smtClean="0"/>
          </a:p>
          <a:p>
            <a:r>
              <a:rPr lang="en-US" dirty="0" smtClean="0"/>
              <a:t>So, why a traditional skills workshop? How does this support our curriculum? </a:t>
            </a:r>
          </a:p>
          <a:p>
            <a:endParaRPr lang="en-US" dirty="0" smtClean="0"/>
          </a:p>
          <a:p>
            <a:r>
              <a:rPr lang="en-US" dirty="0" smtClean="0"/>
              <a:t>One of the overall expectations of the Grade 5 Heritage unit states that students will </a:t>
            </a:r>
            <a:r>
              <a:rPr lang="en-US" dirty="0" err="1" smtClean="0"/>
              <a:t>analyse</a:t>
            </a:r>
            <a:r>
              <a:rPr lang="en-US" dirty="0" smtClean="0"/>
              <a:t> aspects of early contact between First Nations and Europeans in New France to determine the ways in which different parties benefited. For example, early settlers benefited from First Nations people’s knowledge of medicine, geography, and modes of transportation appropriate for local conditions. </a:t>
            </a:r>
          </a:p>
          <a:p>
            <a:endParaRPr lang="en-US" dirty="0" smtClean="0"/>
          </a:p>
          <a:p>
            <a:r>
              <a:rPr lang="en-US" dirty="0" smtClean="0"/>
              <a:t>Indigenous knowledge is known as traditional ecological knowledge (TEK) and it is defined as “…the knowledge base acquired by indigenous and local people over many hundreds of years through direct contact with the environment. It includes an intimate and detailed knowledge of plants, animals, and natural phenomena, the development and use of appropriate technologies for hunting, fishing, trapping, agriculture, and forestry and a holistic knowledge, or ‘worldview’ which parallels the scientific disciplines of ecology” (</a:t>
            </a:r>
            <a:r>
              <a:rPr lang="en-US" dirty="0" err="1" smtClean="0"/>
              <a:t>Inglis</a:t>
            </a:r>
            <a:r>
              <a:rPr lang="en-US" dirty="0" smtClean="0"/>
              <a:t>, 1993, vi). With this in mind, traditional skills are the application of experience based practices critical to the identity and survival of culture and communities. With growing emphasis on technology and development in our world traditional ecological skills are rapidly becoming endangered” and in need preservation.</a:t>
            </a:r>
          </a:p>
          <a:p>
            <a:endParaRPr lang="en-US" dirty="0" smtClean="0"/>
          </a:p>
          <a:p>
            <a:r>
              <a:rPr lang="en-US" dirty="0" smtClean="0"/>
              <a:t>Now, why a traditional skills workshop in November?</a:t>
            </a:r>
          </a:p>
          <a:p>
            <a:endParaRPr lang="en-US" dirty="0" smtClean="0"/>
          </a:p>
          <a:p>
            <a:r>
              <a:rPr lang="en-US" dirty="0" smtClean="0"/>
              <a:t>In the Catholic faith, November is a time of remembrance. On All Souls Day, we remember and pray for those who have departed, that they may find complete unity with God. On Remembrance day, we recall and are grateful for those who gave their lives in the service of peace and freedom.  Our gratitude is expressed through Church and family traditions, in meaningful songs, and in the stories that we share of our loved ones.</a:t>
            </a:r>
          </a:p>
          <a:p>
            <a:endParaRPr lang="en-US" dirty="0" smtClean="0"/>
          </a:p>
          <a:p>
            <a:r>
              <a:rPr lang="en-US" dirty="0" smtClean="0"/>
              <a:t>For the </a:t>
            </a:r>
            <a:r>
              <a:rPr lang="en-US" dirty="0" err="1" smtClean="0"/>
              <a:t>Anishnabek</a:t>
            </a:r>
            <a:r>
              <a:rPr lang="en-US" dirty="0" smtClean="0"/>
              <a:t> people, November is the time of the freezing moon and also the time to remember our ancestors. It is the time when sacred waters begin to cover with ice. When creation begins to slow down and start its winter slumber. This moon reminds us to slow down and rest so that healing can occur in our lives. It is a time to share knowledge and stories from the past. A time to “mend” and be grateful. </a:t>
            </a:r>
          </a:p>
          <a:p>
            <a:endParaRPr lang="en-US" dirty="0" smtClean="0"/>
          </a:p>
          <a:p>
            <a:r>
              <a:rPr lang="en-US" dirty="0" smtClean="0"/>
              <a:t>For our Grade 5 students, November provides a perfect backdrop to compare and contrast early communities in Canada. As we learn about technology from Indigenous and European perspectives, we are also able to compare the differing perspectives on social and environmental issues. November at the Ryan Centre provides us with a unique opportunity to honor our Catholic faith traditions and to recognize the seasonal traditions of Indigenous communities.  We are invited to slow down, remember, and learn together in community.</a:t>
            </a:r>
          </a:p>
          <a:p>
            <a:endParaRPr lang="en-US" dirty="0" smtClean="0"/>
          </a:p>
          <a:p>
            <a:r>
              <a:rPr lang="en-US" dirty="0" smtClean="0"/>
              <a:t>(</a:t>
            </a:r>
            <a:r>
              <a:rPr lang="en-US" dirty="0" err="1" smtClean="0"/>
              <a:t>Intrtoduce</a:t>
            </a:r>
            <a:r>
              <a:rPr lang="en-US" dirty="0" smtClean="0"/>
              <a:t> Danka Brewer)</a:t>
            </a:r>
          </a:p>
          <a:p>
            <a:endParaRPr lang="en-US" dirty="0" smtClean="0"/>
          </a:p>
        </p:txBody>
      </p:sp>
      <p:sp>
        <p:nvSpPr>
          <p:cNvPr id="4" name="Slide Number Placeholder 3"/>
          <p:cNvSpPr>
            <a:spLocks noGrp="1"/>
          </p:cNvSpPr>
          <p:nvPr>
            <p:ph type="sldNum" sz="quarter" idx="10"/>
          </p:nvPr>
        </p:nvSpPr>
        <p:spPr/>
        <p:txBody>
          <a:bodyPr/>
          <a:lstStyle/>
          <a:p>
            <a:fld id="{4F99D2B6-E952-2F44-819B-A764F579C708}" type="slidenum">
              <a:rPr lang="en-US" smtClean="0"/>
              <a:t>4</a:t>
            </a:fld>
            <a:endParaRPr lang="en-US"/>
          </a:p>
        </p:txBody>
      </p:sp>
    </p:spTree>
    <p:extLst>
      <p:ext uri="{BB962C8B-B14F-4D97-AF65-F5344CB8AC3E}">
        <p14:creationId xmlns:p14="http://schemas.microsoft.com/office/powerpoint/2010/main" val="795001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&amp; Teacher Experience</a:t>
            </a:r>
            <a:endParaRPr lang="en-US" dirty="0"/>
          </a:p>
        </p:txBody>
      </p:sp>
      <p:sp>
        <p:nvSpPr>
          <p:cNvPr id="4" name="Slide Number Placeholder 3"/>
          <p:cNvSpPr>
            <a:spLocks noGrp="1"/>
          </p:cNvSpPr>
          <p:nvPr>
            <p:ph type="sldNum" sz="quarter" idx="10"/>
          </p:nvPr>
        </p:nvSpPr>
        <p:spPr/>
        <p:txBody>
          <a:bodyPr/>
          <a:lstStyle/>
          <a:p>
            <a:fld id="{4F99D2B6-E952-2F44-819B-A764F579C708}" type="slidenum">
              <a:rPr lang="en-US" smtClean="0"/>
              <a:t>5</a:t>
            </a:fld>
            <a:endParaRPr lang="en-US"/>
          </a:p>
        </p:txBody>
      </p:sp>
    </p:spTree>
    <p:extLst>
      <p:ext uri="{BB962C8B-B14F-4D97-AF65-F5344CB8AC3E}">
        <p14:creationId xmlns:p14="http://schemas.microsoft.com/office/powerpoint/2010/main" val="421036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created during the Take Your Child to Work day in November.</a:t>
            </a:r>
            <a:endParaRPr lang="en-US" dirty="0"/>
          </a:p>
        </p:txBody>
      </p:sp>
      <p:sp>
        <p:nvSpPr>
          <p:cNvPr id="4" name="Slide Number Placeholder 3"/>
          <p:cNvSpPr>
            <a:spLocks noGrp="1"/>
          </p:cNvSpPr>
          <p:nvPr>
            <p:ph type="sldNum" sz="quarter" idx="10"/>
          </p:nvPr>
        </p:nvSpPr>
        <p:spPr/>
        <p:txBody>
          <a:bodyPr/>
          <a:lstStyle/>
          <a:p>
            <a:fld id="{4F99D2B6-E952-2F44-819B-A764F579C708}" type="slidenum">
              <a:rPr lang="en-US" smtClean="0"/>
              <a:t>6</a:t>
            </a:fld>
            <a:endParaRPr lang="en-US"/>
          </a:p>
        </p:txBody>
      </p:sp>
    </p:spTree>
    <p:extLst>
      <p:ext uri="{BB962C8B-B14F-4D97-AF65-F5344CB8AC3E}">
        <p14:creationId xmlns:p14="http://schemas.microsoft.com/office/powerpoint/2010/main" val="2060258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99D2B6-E952-2F44-819B-A764F579C708}" type="slidenum">
              <a:rPr lang="en-US" smtClean="0"/>
              <a:t>7</a:t>
            </a:fld>
            <a:endParaRPr lang="en-US"/>
          </a:p>
        </p:txBody>
      </p:sp>
    </p:spTree>
    <p:extLst>
      <p:ext uri="{BB962C8B-B14F-4D97-AF65-F5344CB8AC3E}">
        <p14:creationId xmlns:p14="http://schemas.microsoft.com/office/powerpoint/2010/main" val="1427702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0D59D0-B929-C24A-A4C9-1C5A5EF88202}" type="datetimeFigureOut">
              <a:rPr lang="en-US" smtClean="0"/>
              <a:t>1/30/17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3BC77-7D6D-7D4B-9EF0-D13637548E2E}" type="slidenum">
              <a:rPr lang="en-US" smtClean="0"/>
              <a:t>‹#›</a:t>
            </a:fld>
            <a:endParaRPr lang="en-US"/>
          </a:p>
        </p:txBody>
      </p:sp>
    </p:spTree>
    <p:extLst>
      <p:ext uri="{BB962C8B-B14F-4D97-AF65-F5344CB8AC3E}">
        <p14:creationId xmlns:p14="http://schemas.microsoft.com/office/powerpoint/2010/main" val="1077764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0D59D0-B929-C24A-A4C9-1C5A5EF88202}" type="datetimeFigureOut">
              <a:rPr lang="en-US" smtClean="0"/>
              <a:t>1/30/17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3BC77-7D6D-7D4B-9EF0-D13637548E2E}" type="slidenum">
              <a:rPr lang="en-US" smtClean="0"/>
              <a:t>‹#›</a:t>
            </a:fld>
            <a:endParaRPr lang="en-US"/>
          </a:p>
        </p:txBody>
      </p:sp>
    </p:spTree>
    <p:extLst>
      <p:ext uri="{BB962C8B-B14F-4D97-AF65-F5344CB8AC3E}">
        <p14:creationId xmlns:p14="http://schemas.microsoft.com/office/powerpoint/2010/main" val="962285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0D59D0-B929-C24A-A4C9-1C5A5EF88202}" type="datetimeFigureOut">
              <a:rPr lang="en-US" smtClean="0"/>
              <a:t>1/30/17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3BC77-7D6D-7D4B-9EF0-D13637548E2E}" type="slidenum">
              <a:rPr lang="en-US" smtClean="0"/>
              <a:t>‹#›</a:t>
            </a:fld>
            <a:endParaRPr lang="en-US"/>
          </a:p>
        </p:txBody>
      </p:sp>
    </p:spTree>
    <p:extLst>
      <p:ext uri="{BB962C8B-B14F-4D97-AF65-F5344CB8AC3E}">
        <p14:creationId xmlns:p14="http://schemas.microsoft.com/office/powerpoint/2010/main" val="425893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0D59D0-B929-C24A-A4C9-1C5A5EF88202}" type="datetimeFigureOut">
              <a:rPr lang="en-US" smtClean="0"/>
              <a:t>1/30/17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3BC77-7D6D-7D4B-9EF0-D13637548E2E}" type="slidenum">
              <a:rPr lang="en-US" smtClean="0"/>
              <a:t>‹#›</a:t>
            </a:fld>
            <a:endParaRPr lang="en-US"/>
          </a:p>
        </p:txBody>
      </p:sp>
    </p:spTree>
    <p:extLst>
      <p:ext uri="{BB962C8B-B14F-4D97-AF65-F5344CB8AC3E}">
        <p14:creationId xmlns:p14="http://schemas.microsoft.com/office/powerpoint/2010/main" val="2109444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0D59D0-B929-C24A-A4C9-1C5A5EF88202}" type="datetimeFigureOut">
              <a:rPr lang="en-US" smtClean="0"/>
              <a:t>1/30/17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3BC77-7D6D-7D4B-9EF0-D13637548E2E}" type="slidenum">
              <a:rPr lang="en-US" smtClean="0"/>
              <a:t>‹#›</a:t>
            </a:fld>
            <a:endParaRPr lang="en-US"/>
          </a:p>
        </p:txBody>
      </p:sp>
    </p:spTree>
    <p:extLst>
      <p:ext uri="{BB962C8B-B14F-4D97-AF65-F5344CB8AC3E}">
        <p14:creationId xmlns:p14="http://schemas.microsoft.com/office/powerpoint/2010/main" val="619578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50D59D0-B929-C24A-A4C9-1C5A5EF88202}" type="datetimeFigureOut">
              <a:rPr lang="en-US" smtClean="0"/>
              <a:t>1/30/17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3BC77-7D6D-7D4B-9EF0-D13637548E2E}" type="slidenum">
              <a:rPr lang="en-US" smtClean="0"/>
              <a:t>‹#›</a:t>
            </a:fld>
            <a:endParaRPr lang="en-US"/>
          </a:p>
        </p:txBody>
      </p:sp>
    </p:spTree>
    <p:extLst>
      <p:ext uri="{BB962C8B-B14F-4D97-AF65-F5344CB8AC3E}">
        <p14:creationId xmlns:p14="http://schemas.microsoft.com/office/powerpoint/2010/main" val="99678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0D59D0-B929-C24A-A4C9-1C5A5EF88202}" type="datetimeFigureOut">
              <a:rPr lang="en-US" smtClean="0"/>
              <a:t>1/30/17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33BC77-7D6D-7D4B-9EF0-D13637548E2E}" type="slidenum">
              <a:rPr lang="en-US" smtClean="0"/>
              <a:t>‹#›</a:t>
            </a:fld>
            <a:endParaRPr lang="en-US"/>
          </a:p>
        </p:txBody>
      </p:sp>
    </p:spTree>
    <p:extLst>
      <p:ext uri="{BB962C8B-B14F-4D97-AF65-F5344CB8AC3E}">
        <p14:creationId xmlns:p14="http://schemas.microsoft.com/office/powerpoint/2010/main" val="262313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50D59D0-B929-C24A-A4C9-1C5A5EF88202}" type="datetimeFigureOut">
              <a:rPr lang="en-US" smtClean="0"/>
              <a:t>1/30/17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33BC77-7D6D-7D4B-9EF0-D13637548E2E}" type="slidenum">
              <a:rPr lang="en-US" smtClean="0"/>
              <a:t>‹#›</a:t>
            </a:fld>
            <a:endParaRPr lang="en-US"/>
          </a:p>
        </p:txBody>
      </p:sp>
    </p:spTree>
    <p:extLst>
      <p:ext uri="{BB962C8B-B14F-4D97-AF65-F5344CB8AC3E}">
        <p14:creationId xmlns:p14="http://schemas.microsoft.com/office/powerpoint/2010/main" val="2063071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0D59D0-B929-C24A-A4C9-1C5A5EF88202}" type="datetimeFigureOut">
              <a:rPr lang="en-US" smtClean="0"/>
              <a:t>1/30/17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33BC77-7D6D-7D4B-9EF0-D13637548E2E}" type="slidenum">
              <a:rPr lang="en-US" smtClean="0"/>
              <a:t>‹#›</a:t>
            </a:fld>
            <a:endParaRPr lang="en-US"/>
          </a:p>
        </p:txBody>
      </p:sp>
    </p:spTree>
    <p:extLst>
      <p:ext uri="{BB962C8B-B14F-4D97-AF65-F5344CB8AC3E}">
        <p14:creationId xmlns:p14="http://schemas.microsoft.com/office/powerpoint/2010/main" val="776895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0D59D0-B929-C24A-A4C9-1C5A5EF88202}" type="datetimeFigureOut">
              <a:rPr lang="en-US" smtClean="0"/>
              <a:t>1/30/17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3BC77-7D6D-7D4B-9EF0-D13637548E2E}" type="slidenum">
              <a:rPr lang="en-US" smtClean="0"/>
              <a:t>‹#›</a:t>
            </a:fld>
            <a:endParaRPr lang="en-US"/>
          </a:p>
        </p:txBody>
      </p:sp>
    </p:spTree>
    <p:extLst>
      <p:ext uri="{BB962C8B-B14F-4D97-AF65-F5344CB8AC3E}">
        <p14:creationId xmlns:p14="http://schemas.microsoft.com/office/powerpoint/2010/main" val="586918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0D59D0-B929-C24A-A4C9-1C5A5EF88202}" type="datetimeFigureOut">
              <a:rPr lang="en-US" smtClean="0"/>
              <a:t>1/30/17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3BC77-7D6D-7D4B-9EF0-D13637548E2E}" type="slidenum">
              <a:rPr lang="en-US" smtClean="0"/>
              <a:t>‹#›</a:t>
            </a:fld>
            <a:endParaRPr lang="en-US"/>
          </a:p>
        </p:txBody>
      </p:sp>
    </p:spTree>
    <p:extLst>
      <p:ext uri="{BB962C8B-B14F-4D97-AF65-F5344CB8AC3E}">
        <p14:creationId xmlns:p14="http://schemas.microsoft.com/office/powerpoint/2010/main" val="9443009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0D59D0-B929-C24A-A4C9-1C5A5EF88202}" type="datetimeFigureOut">
              <a:rPr lang="en-US" smtClean="0"/>
              <a:t>1/30/17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33BC77-7D6D-7D4B-9EF0-D13637548E2E}" type="slidenum">
              <a:rPr lang="en-US" smtClean="0"/>
              <a:t>‹#›</a:t>
            </a:fld>
            <a:endParaRPr lang="en-US"/>
          </a:p>
        </p:txBody>
      </p:sp>
    </p:spTree>
    <p:extLst>
      <p:ext uri="{BB962C8B-B14F-4D97-AF65-F5344CB8AC3E}">
        <p14:creationId xmlns:p14="http://schemas.microsoft.com/office/powerpoint/2010/main" val="10322157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jpg"/><Relationship Id="rId5" Type="http://schemas.openxmlformats.org/officeDocument/2006/relationships/image" Target="../media/image1.tiff"/><Relationship Id="rId6" Type="http://schemas.openxmlformats.org/officeDocument/2006/relationships/image" Target="../media/image5.jpeg"/><Relationship Id="rId7" Type="http://schemas.openxmlformats.org/officeDocument/2006/relationships/image" Target="../media/image6.tiff"/><Relationship Id="rId8"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tiff"/><Relationship Id="rId5" Type="http://schemas.openxmlformats.org/officeDocument/2006/relationships/image" Target="../media/image5.jpeg"/><Relationship Id="rId6" Type="http://schemas.openxmlformats.org/officeDocument/2006/relationships/image" Target="../media/image6.tiff"/><Relationship Id="rId7" Type="http://schemas.openxmlformats.org/officeDocument/2006/relationships/image" Target="../media/image7.tiff"/><Relationship Id="rId8"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tiff"/><Relationship Id="rId5" Type="http://schemas.openxmlformats.org/officeDocument/2006/relationships/image" Target="../media/image5.jpeg"/><Relationship Id="rId6" Type="http://schemas.openxmlformats.org/officeDocument/2006/relationships/image" Target="../media/image6.tiff"/><Relationship Id="rId7" Type="http://schemas.openxmlformats.org/officeDocument/2006/relationships/image" Target="../media/image7.tiff"/><Relationship Id="rId8"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13.JPG"/><Relationship Id="rId12"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tiff"/><Relationship Id="rId4" Type="http://schemas.openxmlformats.org/officeDocument/2006/relationships/image" Target="../media/image11.JPG"/><Relationship Id="rId5" Type="http://schemas.openxmlformats.org/officeDocument/2006/relationships/image" Target="../media/image4.jpg"/><Relationship Id="rId6" Type="http://schemas.openxmlformats.org/officeDocument/2006/relationships/image" Target="../media/image1.tiff"/><Relationship Id="rId7" Type="http://schemas.openxmlformats.org/officeDocument/2006/relationships/image" Target="../media/image5.jpeg"/><Relationship Id="rId8" Type="http://schemas.openxmlformats.org/officeDocument/2006/relationships/image" Target="../media/image6.tiff"/><Relationship Id="rId9" Type="http://schemas.openxmlformats.org/officeDocument/2006/relationships/image" Target="../media/image7.tiff"/><Relationship Id="rId10"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tiff"/></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srcRect l="19368" r="10944"/>
          <a:stretch/>
        </p:blipFill>
        <p:spPr>
          <a:xfrm>
            <a:off x="0" y="0"/>
            <a:ext cx="9144000" cy="2062716"/>
          </a:xfrm>
          <a:prstGeom prst="rect">
            <a:avLst/>
          </a:prstGeom>
        </p:spPr>
      </p:pic>
      <p:sp>
        <p:nvSpPr>
          <p:cNvPr id="2" name="Title 1"/>
          <p:cNvSpPr>
            <a:spLocks noGrp="1"/>
          </p:cNvSpPr>
          <p:nvPr>
            <p:ph type="ctrTitle"/>
          </p:nvPr>
        </p:nvSpPr>
        <p:spPr>
          <a:xfrm>
            <a:off x="-233916" y="307617"/>
            <a:ext cx="9526772" cy="830795"/>
          </a:xfrm>
        </p:spPr>
        <p:txBody>
          <a:bodyPr>
            <a:noAutofit/>
          </a:bodyPr>
          <a:lstStyle/>
          <a:p>
            <a:r>
              <a:rPr lang="en-US" sz="3200" b="1" dirty="0" smtClean="0">
                <a:solidFill>
                  <a:schemeClr val="bg1"/>
                </a:solidFill>
                <a:latin typeface="Arial" charset="0"/>
                <a:ea typeface="Arial" charset="0"/>
                <a:cs typeface="Arial" charset="0"/>
              </a:rPr>
              <a:t>Aboriginal </a:t>
            </a:r>
            <a:r>
              <a:rPr lang="en-US" sz="3200" b="1" dirty="0">
                <a:solidFill>
                  <a:schemeClr val="bg1"/>
                </a:solidFill>
                <a:latin typeface="Arial" charset="0"/>
                <a:ea typeface="Arial" charset="0"/>
                <a:cs typeface="Arial" charset="0"/>
              </a:rPr>
              <a:t>Education </a:t>
            </a:r>
            <a:r>
              <a:rPr lang="en-US" sz="3200" b="1" dirty="0" smtClean="0">
                <a:solidFill>
                  <a:schemeClr val="bg1"/>
                </a:solidFill>
                <a:latin typeface="Arial" charset="0"/>
                <a:ea typeface="Arial" charset="0"/>
                <a:cs typeface="Arial" charset="0"/>
              </a:rPr>
              <a:t>✣ Outdoor Education</a:t>
            </a:r>
            <a:endParaRPr lang="en-US" sz="3200" b="1" dirty="0">
              <a:solidFill>
                <a:schemeClr val="bg1"/>
              </a:solidFill>
              <a:latin typeface="Arial" charset="0"/>
              <a:ea typeface="Arial" charset="0"/>
              <a:cs typeface="Arial" charset="0"/>
            </a:endParaRPr>
          </a:p>
        </p:txBody>
      </p:sp>
      <p:sp>
        <p:nvSpPr>
          <p:cNvPr id="3" name="Subtitle 2"/>
          <p:cNvSpPr>
            <a:spLocks noGrp="1"/>
          </p:cNvSpPr>
          <p:nvPr>
            <p:ph type="subTitle" idx="1"/>
          </p:nvPr>
        </p:nvSpPr>
        <p:spPr>
          <a:xfrm>
            <a:off x="1143000" y="1182943"/>
            <a:ext cx="6858000" cy="632879"/>
          </a:xfrm>
        </p:spPr>
        <p:txBody>
          <a:bodyPr/>
          <a:lstStyle/>
          <a:p>
            <a:r>
              <a:rPr lang="en-US" dirty="0" smtClean="0">
                <a:solidFill>
                  <a:schemeClr val="bg1"/>
                </a:solidFill>
                <a:latin typeface="Arial" charset="0"/>
                <a:ea typeface="Arial" charset="0"/>
                <a:cs typeface="Arial" charset="0"/>
              </a:rPr>
              <a:t>Traditional Skills Program</a:t>
            </a:r>
            <a:endParaRPr lang="en-US" dirty="0">
              <a:solidFill>
                <a:schemeClr val="bg1"/>
              </a:solidFill>
              <a:latin typeface="Arial" charset="0"/>
              <a:ea typeface="Arial" charset="0"/>
              <a:cs typeface="Arial" charset="0"/>
            </a:endParaRPr>
          </a:p>
        </p:txBody>
      </p:sp>
      <p:pic>
        <p:nvPicPr>
          <p:cNvPr id="5" name="Picture 4"/>
          <p:cNvPicPr>
            <a:picLocks noChangeAspect="1"/>
          </p:cNvPicPr>
          <p:nvPr/>
        </p:nvPicPr>
        <p:blipFill>
          <a:blip r:embed="rId4"/>
          <a:stretch>
            <a:fillRect/>
          </a:stretch>
        </p:blipFill>
        <p:spPr>
          <a:xfrm>
            <a:off x="53739" y="2091065"/>
            <a:ext cx="9036473" cy="4717938"/>
          </a:xfrm>
          <a:prstGeom prst="rect">
            <a:avLst/>
          </a:prstGeom>
        </p:spPr>
      </p:pic>
    </p:spTree>
    <p:extLst>
      <p:ext uri="{BB962C8B-B14F-4D97-AF65-F5344CB8AC3E}">
        <p14:creationId xmlns:p14="http://schemas.microsoft.com/office/powerpoint/2010/main" val="1286151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146658" y="770667"/>
            <a:ext cx="6113717" cy="6337390"/>
          </a:xfrm>
          <a:prstGeom prst="rect">
            <a:avLst/>
          </a:prstGeom>
        </p:spPr>
      </p:pic>
      <p:pic>
        <p:nvPicPr>
          <p:cNvPr id="5"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l="6652" r="10781"/>
          <a:stretch/>
        </p:blipFill>
        <p:spPr>
          <a:xfrm>
            <a:off x="0" y="5061097"/>
            <a:ext cx="1855029" cy="1796903"/>
          </a:xfrm>
        </p:spPr>
      </p:pic>
      <p:pic>
        <p:nvPicPr>
          <p:cNvPr id="6" name="Picture 5"/>
          <p:cNvPicPr>
            <a:picLocks noChangeAspect="1"/>
          </p:cNvPicPr>
          <p:nvPr/>
        </p:nvPicPr>
        <p:blipFill rotWithShape="1">
          <a:blip r:embed="rId5"/>
          <a:srcRect l="50000" t="-4124" r="35819" b="4124"/>
          <a:stretch/>
        </p:blipFill>
        <p:spPr>
          <a:xfrm>
            <a:off x="0" y="-106325"/>
            <a:ext cx="1860698" cy="2668772"/>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2637" r="57943" b="1"/>
          <a:stretch/>
        </p:blipFill>
        <p:spPr>
          <a:xfrm>
            <a:off x="0" y="3689498"/>
            <a:ext cx="869807" cy="1339702"/>
          </a:xfrm>
          <a:prstGeom prst="rect">
            <a:avLst/>
          </a:prstGeom>
        </p:spPr>
      </p:pic>
      <p:sp>
        <p:nvSpPr>
          <p:cNvPr id="8" name="Rectangle 7"/>
          <p:cNvSpPr/>
          <p:nvPr/>
        </p:nvSpPr>
        <p:spPr>
          <a:xfrm>
            <a:off x="-1" y="1637414"/>
            <a:ext cx="923499" cy="2041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7"/>
          <a:srcRect l="43096" t="9128" r="8619" b="6505"/>
          <a:stretch/>
        </p:blipFill>
        <p:spPr>
          <a:xfrm>
            <a:off x="0" y="1690577"/>
            <a:ext cx="871870" cy="1967022"/>
          </a:xfrm>
          <a:prstGeom prst="rect">
            <a:avLst/>
          </a:prstGeom>
        </p:spPr>
      </p:pic>
      <p:pic>
        <p:nvPicPr>
          <p:cNvPr id="10" name="Picture 9"/>
          <p:cNvPicPr>
            <a:picLocks noChangeAspect="1"/>
          </p:cNvPicPr>
          <p:nvPr/>
        </p:nvPicPr>
        <p:blipFill rotWithShape="1">
          <a:blip r:embed="rId8"/>
          <a:srcRect l="34407" t="9328" r="30386" b="15914"/>
          <a:stretch/>
        </p:blipFill>
        <p:spPr>
          <a:xfrm>
            <a:off x="914400" y="2614174"/>
            <a:ext cx="935665" cy="2394595"/>
          </a:xfrm>
          <a:prstGeom prst="rect">
            <a:avLst/>
          </a:prstGeom>
        </p:spPr>
      </p:pic>
      <p:sp>
        <p:nvSpPr>
          <p:cNvPr id="11" name="TextBox 10"/>
          <p:cNvSpPr txBox="1"/>
          <p:nvPr/>
        </p:nvSpPr>
        <p:spPr>
          <a:xfrm>
            <a:off x="6928806" y="3568390"/>
            <a:ext cx="1514838" cy="461665"/>
          </a:xfrm>
          <a:prstGeom prst="rect">
            <a:avLst/>
          </a:prstGeom>
          <a:noFill/>
        </p:spPr>
        <p:txBody>
          <a:bodyPr wrap="none" rtlCol="0">
            <a:spAutoFit/>
          </a:bodyPr>
          <a:lstStyle/>
          <a:p>
            <a:r>
              <a:rPr lang="en-US" sz="2400" b="1" dirty="0" smtClean="0">
                <a:solidFill>
                  <a:sysClr val="windowText" lastClr="000000"/>
                </a:solidFill>
                <a:latin typeface="Arial" charset="0"/>
                <a:ea typeface="Arial" charset="0"/>
                <a:cs typeface="Arial" charset="0"/>
              </a:rPr>
              <a:t>Teachers</a:t>
            </a:r>
            <a:endParaRPr lang="en-US" sz="2400" b="1" dirty="0">
              <a:solidFill>
                <a:sysClr val="windowText" lastClr="000000"/>
              </a:solidFill>
              <a:latin typeface="Arial" charset="0"/>
              <a:ea typeface="Arial" charset="0"/>
              <a:cs typeface="Arial" charset="0"/>
            </a:endParaRPr>
          </a:p>
        </p:txBody>
      </p:sp>
      <p:sp>
        <p:nvSpPr>
          <p:cNvPr id="12" name="TextBox 11"/>
          <p:cNvSpPr txBox="1"/>
          <p:nvPr/>
        </p:nvSpPr>
        <p:spPr>
          <a:xfrm>
            <a:off x="5200600" y="1971520"/>
            <a:ext cx="1877437" cy="461665"/>
          </a:xfrm>
          <a:prstGeom prst="rect">
            <a:avLst/>
          </a:prstGeom>
          <a:noFill/>
        </p:spPr>
        <p:txBody>
          <a:bodyPr wrap="none" rtlCol="0">
            <a:spAutoFit/>
          </a:bodyPr>
          <a:lstStyle/>
          <a:p>
            <a:r>
              <a:rPr lang="en-US" sz="2400" b="1" dirty="0" smtClean="0">
                <a:latin typeface="Arial" charset="0"/>
                <a:ea typeface="Arial" charset="0"/>
                <a:cs typeface="Arial" charset="0"/>
              </a:rPr>
              <a:t>Community</a:t>
            </a:r>
            <a:endParaRPr lang="en-US" sz="2400" b="1" dirty="0">
              <a:latin typeface="Arial" charset="0"/>
              <a:ea typeface="Arial" charset="0"/>
              <a:cs typeface="Arial" charset="0"/>
            </a:endParaRPr>
          </a:p>
        </p:txBody>
      </p:sp>
      <p:sp>
        <p:nvSpPr>
          <p:cNvPr id="13" name="TextBox 12"/>
          <p:cNvSpPr txBox="1"/>
          <p:nvPr/>
        </p:nvSpPr>
        <p:spPr>
          <a:xfrm>
            <a:off x="3807043" y="3616797"/>
            <a:ext cx="1314784" cy="461665"/>
          </a:xfrm>
          <a:prstGeom prst="rect">
            <a:avLst/>
          </a:prstGeom>
          <a:noFill/>
        </p:spPr>
        <p:txBody>
          <a:bodyPr wrap="none" rtlCol="0">
            <a:spAutoFit/>
          </a:bodyPr>
          <a:lstStyle/>
          <a:p>
            <a:r>
              <a:rPr lang="en-US" sz="2400" b="1" dirty="0" smtClean="0">
                <a:solidFill>
                  <a:schemeClr val="bg1"/>
                </a:solidFill>
                <a:latin typeface="Arial" charset="0"/>
                <a:ea typeface="Arial" charset="0"/>
                <a:cs typeface="Arial" charset="0"/>
              </a:rPr>
              <a:t>Parents</a:t>
            </a:r>
            <a:endParaRPr lang="en-US" sz="2400" b="1" dirty="0">
              <a:solidFill>
                <a:schemeClr val="bg1"/>
              </a:solidFill>
              <a:latin typeface="Arial" charset="0"/>
              <a:ea typeface="Arial" charset="0"/>
              <a:cs typeface="Arial" charset="0"/>
            </a:endParaRPr>
          </a:p>
        </p:txBody>
      </p:sp>
      <p:sp>
        <p:nvSpPr>
          <p:cNvPr id="14" name="Oval 13"/>
          <p:cNvSpPr/>
          <p:nvPr/>
        </p:nvSpPr>
        <p:spPr>
          <a:xfrm>
            <a:off x="5552039" y="3234406"/>
            <a:ext cx="1210270" cy="1207086"/>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601143" y="3645323"/>
            <a:ext cx="1140056" cy="400110"/>
          </a:xfrm>
          <a:prstGeom prst="rect">
            <a:avLst/>
          </a:prstGeom>
          <a:noFill/>
        </p:spPr>
        <p:txBody>
          <a:bodyPr wrap="none" rtlCol="0">
            <a:spAutoFit/>
          </a:bodyPr>
          <a:lstStyle/>
          <a:p>
            <a:r>
              <a:rPr lang="en-US" sz="2000" b="1" dirty="0" smtClean="0">
                <a:latin typeface="Arial" charset="0"/>
                <a:ea typeface="Arial" charset="0"/>
                <a:cs typeface="Arial" charset="0"/>
              </a:rPr>
              <a:t>Student</a:t>
            </a:r>
            <a:endParaRPr lang="en-US" sz="2000" b="1" dirty="0">
              <a:latin typeface="Arial" charset="0"/>
              <a:ea typeface="Arial" charset="0"/>
              <a:cs typeface="Arial" charset="0"/>
            </a:endParaRPr>
          </a:p>
        </p:txBody>
      </p:sp>
      <p:sp>
        <p:nvSpPr>
          <p:cNvPr id="16" name="TextBox 15"/>
          <p:cNvSpPr txBox="1"/>
          <p:nvPr/>
        </p:nvSpPr>
        <p:spPr>
          <a:xfrm>
            <a:off x="5428500" y="5353966"/>
            <a:ext cx="1380506" cy="461665"/>
          </a:xfrm>
          <a:prstGeom prst="rect">
            <a:avLst/>
          </a:prstGeom>
          <a:noFill/>
        </p:spPr>
        <p:txBody>
          <a:bodyPr wrap="none" rtlCol="0">
            <a:spAutoFit/>
          </a:bodyPr>
          <a:lstStyle/>
          <a:p>
            <a:r>
              <a:rPr lang="en-US" sz="2400" b="1" dirty="0" smtClean="0">
                <a:solidFill>
                  <a:schemeClr val="bg1"/>
                </a:solidFill>
                <a:latin typeface="Arial" charset="0"/>
                <a:ea typeface="Arial" charset="0"/>
                <a:cs typeface="Arial" charset="0"/>
              </a:rPr>
              <a:t>Schools</a:t>
            </a:r>
            <a:endParaRPr lang="en-US" sz="2400" b="1" dirty="0">
              <a:solidFill>
                <a:schemeClr val="bg1"/>
              </a:solidFill>
              <a:latin typeface="Arial" charset="0"/>
              <a:ea typeface="Arial" charset="0"/>
              <a:cs typeface="Arial" charset="0"/>
            </a:endParaRPr>
          </a:p>
        </p:txBody>
      </p:sp>
      <p:grpSp>
        <p:nvGrpSpPr>
          <p:cNvPr id="17" name="Group 16"/>
          <p:cNvGrpSpPr/>
          <p:nvPr/>
        </p:nvGrpSpPr>
        <p:grpSpPr>
          <a:xfrm>
            <a:off x="287080" y="574158"/>
            <a:ext cx="4859079" cy="2690037"/>
            <a:chOff x="2700670" y="1350335"/>
            <a:chExt cx="4859079" cy="2690037"/>
          </a:xfrm>
        </p:grpSpPr>
        <p:sp>
          <p:nvSpPr>
            <p:cNvPr id="18" name="Rounded Rectangle 17"/>
            <p:cNvSpPr/>
            <p:nvPr/>
          </p:nvSpPr>
          <p:spPr>
            <a:xfrm>
              <a:off x="2700670" y="1350335"/>
              <a:ext cx="4859079" cy="2690037"/>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18"/>
            <p:cNvSpPr/>
            <p:nvPr/>
          </p:nvSpPr>
          <p:spPr>
            <a:xfrm>
              <a:off x="2838892" y="1403498"/>
              <a:ext cx="4572000" cy="2585323"/>
            </a:xfrm>
            <a:prstGeom prst="rect">
              <a:avLst/>
            </a:prstGeom>
          </p:spPr>
          <p:txBody>
            <a:bodyPr>
              <a:spAutoFit/>
            </a:bodyPr>
            <a:lstStyle/>
            <a:p>
              <a:r>
                <a:rPr lang="en-US" i="1" dirty="0">
                  <a:solidFill>
                    <a:schemeClr val="bg1"/>
                  </a:solidFill>
                  <a:latin typeface="Arial" charset="0"/>
                  <a:ea typeface="Arial" charset="0"/>
                  <a:cs typeface="Arial" charset="0"/>
                </a:rPr>
                <a:t>“We are a Catholic school system, called to work in partnership with home, parish and community, on our journey to understand and live the way of Jesus Christ. We are committed to excellence in Catholic education and to lifelong learning, so that those with whom we journey may become caring and contributing citizens in a world of constant challenge.”</a:t>
              </a:r>
            </a:p>
          </p:txBody>
        </p:sp>
      </p:grpSp>
    </p:spTree>
    <p:extLst>
      <p:ext uri="{BB962C8B-B14F-4D97-AF65-F5344CB8AC3E}">
        <p14:creationId xmlns:p14="http://schemas.microsoft.com/office/powerpoint/2010/main" val="12819532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0698" y="0"/>
            <a:ext cx="7283302" cy="685799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6652" r="10781"/>
          <a:stretch/>
        </p:blipFill>
        <p:spPr>
          <a:xfrm>
            <a:off x="1" y="5061097"/>
            <a:ext cx="1855029" cy="1796903"/>
          </a:xfrm>
        </p:spPr>
      </p:pic>
      <p:pic>
        <p:nvPicPr>
          <p:cNvPr id="4" name="Picture 3"/>
          <p:cNvPicPr>
            <a:picLocks noChangeAspect="1"/>
          </p:cNvPicPr>
          <p:nvPr/>
        </p:nvPicPr>
        <p:blipFill rotWithShape="1">
          <a:blip r:embed="rId4"/>
          <a:srcRect l="50000" t="-4124" r="35819" b="4124"/>
          <a:stretch/>
        </p:blipFill>
        <p:spPr>
          <a:xfrm>
            <a:off x="1" y="-106325"/>
            <a:ext cx="1860698" cy="266877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2637" r="57943" b="1"/>
          <a:stretch/>
        </p:blipFill>
        <p:spPr>
          <a:xfrm>
            <a:off x="1" y="3689498"/>
            <a:ext cx="869807" cy="1339702"/>
          </a:xfrm>
          <a:prstGeom prst="rect">
            <a:avLst/>
          </a:prstGeom>
        </p:spPr>
      </p:pic>
      <p:sp>
        <p:nvSpPr>
          <p:cNvPr id="11" name="Rectangle 10"/>
          <p:cNvSpPr/>
          <p:nvPr/>
        </p:nvSpPr>
        <p:spPr>
          <a:xfrm>
            <a:off x="0" y="1637414"/>
            <a:ext cx="923499" cy="2041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6"/>
          <a:srcRect l="43096" t="9128" r="8619" b="6505"/>
          <a:stretch/>
        </p:blipFill>
        <p:spPr>
          <a:xfrm>
            <a:off x="1" y="1690577"/>
            <a:ext cx="871870" cy="1967022"/>
          </a:xfrm>
          <a:prstGeom prst="rect">
            <a:avLst/>
          </a:prstGeom>
        </p:spPr>
      </p:pic>
      <p:pic>
        <p:nvPicPr>
          <p:cNvPr id="8" name="Picture 7"/>
          <p:cNvPicPr>
            <a:picLocks noChangeAspect="1"/>
          </p:cNvPicPr>
          <p:nvPr/>
        </p:nvPicPr>
        <p:blipFill rotWithShape="1">
          <a:blip r:embed="rId7"/>
          <a:srcRect l="34407" t="9328" r="30386" b="15914"/>
          <a:stretch/>
        </p:blipFill>
        <p:spPr>
          <a:xfrm>
            <a:off x="914401" y="2614174"/>
            <a:ext cx="935665" cy="2394595"/>
          </a:xfrm>
          <a:prstGeom prst="rect">
            <a:avLst/>
          </a:prstGeom>
        </p:spPr>
      </p:pic>
      <p:pic>
        <p:nvPicPr>
          <p:cNvPr id="10" name="Picture 9"/>
          <p:cNvPicPr>
            <a:picLocks noChangeAspect="1"/>
          </p:cNvPicPr>
          <p:nvPr/>
        </p:nvPicPr>
        <p:blipFill>
          <a:blip r:embed="rId8"/>
          <a:stretch>
            <a:fillRect/>
          </a:stretch>
        </p:blipFill>
        <p:spPr>
          <a:xfrm>
            <a:off x="1967023" y="0"/>
            <a:ext cx="6900530" cy="6858453"/>
          </a:xfrm>
          <a:prstGeom prst="rect">
            <a:avLst/>
          </a:prstGeom>
        </p:spPr>
      </p:pic>
    </p:spTree>
    <p:extLst>
      <p:ext uri="{BB962C8B-B14F-4D97-AF65-F5344CB8AC3E}">
        <p14:creationId xmlns:p14="http://schemas.microsoft.com/office/powerpoint/2010/main" val="3299380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6652" r="10781"/>
          <a:stretch/>
        </p:blipFill>
        <p:spPr>
          <a:xfrm>
            <a:off x="0" y="5061097"/>
            <a:ext cx="1855029" cy="1796903"/>
          </a:xfrm>
        </p:spPr>
      </p:pic>
      <p:pic>
        <p:nvPicPr>
          <p:cNvPr id="6" name="Picture 5"/>
          <p:cNvPicPr>
            <a:picLocks noChangeAspect="1"/>
          </p:cNvPicPr>
          <p:nvPr/>
        </p:nvPicPr>
        <p:blipFill rotWithShape="1">
          <a:blip r:embed="rId4"/>
          <a:srcRect l="50000" t="-4124" r="35819" b="4124"/>
          <a:stretch/>
        </p:blipFill>
        <p:spPr>
          <a:xfrm>
            <a:off x="0" y="-106325"/>
            <a:ext cx="1860698" cy="2668772"/>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2637" r="57943" b="1"/>
          <a:stretch/>
        </p:blipFill>
        <p:spPr>
          <a:xfrm>
            <a:off x="0" y="3689498"/>
            <a:ext cx="869807" cy="1339702"/>
          </a:xfrm>
          <a:prstGeom prst="rect">
            <a:avLst/>
          </a:prstGeom>
        </p:spPr>
      </p:pic>
      <p:sp>
        <p:nvSpPr>
          <p:cNvPr id="8" name="Rectangle 7"/>
          <p:cNvSpPr/>
          <p:nvPr/>
        </p:nvSpPr>
        <p:spPr>
          <a:xfrm>
            <a:off x="-1" y="1637414"/>
            <a:ext cx="923499" cy="2041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6"/>
          <a:srcRect l="43096" t="9128" r="8619" b="6505"/>
          <a:stretch/>
        </p:blipFill>
        <p:spPr>
          <a:xfrm>
            <a:off x="0" y="1690577"/>
            <a:ext cx="871870" cy="1967022"/>
          </a:xfrm>
          <a:prstGeom prst="rect">
            <a:avLst/>
          </a:prstGeom>
        </p:spPr>
      </p:pic>
      <p:pic>
        <p:nvPicPr>
          <p:cNvPr id="10" name="Picture 9"/>
          <p:cNvPicPr>
            <a:picLocks noChangeAspect="1"/>
          </p:cNvPicPr>
          <p:nvPr/>
        </p:nvPicPr>
        <p:blipFill rotWithShape="1">
          <a:blip r:embed="rId7"/>
          <a:srcRect l="34407" t="9328" r="30386" b="15914"/>
          <a:stretch/>
        </p:blipFill>
        <p:spPr>
          <a:xfrm>
            <a:off x="914400" y="2614174"/>
            <a:ext cx="935665" cy="2394595"/>
          </a:xfrm>
          <a:prstGeom prst="rect">
            <a:avLst/>
          </a:prstGeom>
        </p:spPr>
      </p:pic>
      <p:pic>
        <p:nvPicPr>
          <p:cNvPr id="11" name="Picture 10"/>
          <p:cNvPicPr>
            <a:picLocks noChangeAspect="1"/>
          </p:cNvPicPr>
          <p:nvPr/>
        </p:nvPicPr>
        <p:blipFill>
          <a:blip r:embed="rId8"/>
          <a:stretch>
            <a:fillRect/>
          </a:stretch>
        </p:blipFill>
        <p:spPr>
          <a:xfrm>
            <a:off x="1865006" y="0"/>
            <a:ext cx="5290705" cy="6858000"/>
          </a:xfrm>
          <a:prstGeom prst="rect">
            <a:avLst/>
          </a:prstGeom>
        </p:spPr>
      </p:pic>
      <p:sp>
        <p:nvSpPr>
          <p:cNvPr id="3" name="TextBox 2"/>
          <p:cNvSpPr txBox="1"/>
          <p:nvPr/>
        </p:nvSpPr>
        <p:spPr>
          <a:xfrm>
            <a:off x="2296632" y="2402958"/>
            <a:ext cx="6453963" cy="3139321"/>
          </a:xfrm>
          <a:prstGeom prst="rect">
            <a:avLst/>
          </a:prstGeom>
          <a:solidFill>
            <a:schemeClr val="accent6">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a:t>Learning and caring for God’s gift of creation through programming in, about and for the environment is one of the goals of the Algonquin and Lakeshore Catholic District School Board’s Improvement Plan for Student Achievement and Wellness (BIPSAW). The ALCDSB also supports teacher pedagogy that reflects an inquiry approach with a focus on integrated outdoor learning. </a:t>
            </a:r>
          </a:p>
          <a:p>
            <a:endParaRPr lang="en-US" dirty="0"/>
          </a:p>
          <a:p>
            <a:r>
              <a:rPr lang="en-US" dirty="0"/>
              <a:t>With these goals in mind, the idea for a Traditional Skills Workshop to support the Grade 5 Heritage and Citizenship: First Nations and Europeans in New France and Early Canada unit came to be</a:t>
            </a:r>
            <a:r>
              <a:rPr lang="en-US" dirty="0" smtClean="0"/>
              <a:t>.</a:t>
            </a:r>
            <a:endParaRPr lang="en-US" dirty="0"/>
          </a:p>
        </p:txBody>
      </p:sp>
    </p:spTree>
    <p:extLst>
      <p:ext uri="{BB962C8B-B14F-4D97-AF65-F5344CB8AC3E}">
        <p14:creationId xmlns:p14="http://schemas.microsoft.com/office/powerpoint/2010/main" val="8851719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rot="10800000">
            <a:off x="3842671" y="-265814"/>
            <a:ext cx="5301329" cy="6858000"/>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r="43023"/>
          <a:stretch/>
        </p:blipFill>
        <p:spPr>
          <a:xfrm>
            <a:off x="6539025" y="1403497"/>
            <a:ext cx="2604975" cy="6858000"/>
          </a:xfrm>
          <a:prstGeom prst="rect">
            <a:avLst/>
          </a:prstGeom>
        </p:spPr>
      </p:pic>
      <p:pic>
        <p:nvPicPr>
          <p:cNvPr id="5" name="Content Placeholder 4"/>
          <p:cNvPicPr>
            <a:picLocks noGrp="1" noChangeAspect="1"/>
          </p:cNvPicPr>
          <p:nvPr>
            <p:ph idx="1"/>
          </p:nvPr>
        </p:nvPicPr>
        <p:blipFill rotWithShape="1">
          <a:blip r:embed="rId5">
            <a:extLst>
              <a:ext uri="{28A0092B-C50C-407E-A947-70E740481C1C}">
                <a14:useLocalDpi xmlns:a14="http://schemas.microsoft.com/office/drawing/2010/main" val="0"/>
              </a:ext>
            </a:extLst>
          </a:blip>
          <a:srcRect l="6652" r="10781"/>
          <a:stretch/>
        </p:blipFill>
        <p:spPr>
          <a:xfrm>
            <a:off x="0" y="5061097"/>
            <a:ext cx="1855029" cy="1796903"/>
          </a:xfrm>
        </p:spPr>
      </p:pic>
      <p:pic>
        <p:nvPicPr>
          <p:cNvPr id="6" name="Picture 5"/>
          <p:cNvPicPr>
            <a:picLocks noChangeAspect="1"/>
          </p:cNvPicPr>
          <p:nvPr/>
        </p:nvPicPr>
        <p:blipFill rotWithShape="1">
          <a:blip r:embed="rId6"/>
          <a:srcRect l="50000" t="-4124" r="35819" b="4124"/>
          <a:stretch/>
        </p:blipFill>
        <p:spPr>
          <a:xfrm>
            <a:off x="0" y="-106325"/>
            <a:ext cx="1860698" cy="2668772"/>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2637" r="57943" b="1"/>
          <a:stretch/>
        </p:blipFill>
        <p:spPr>
          <a:xfrm>
            <a:off x="0" y="3689498"/>
            <a:ext cx="869807" cy="1339702"/>
          </a:xfrm>
          <a:prstGeom prst="rect">
            <a:avLst/>
          </a:prstGeom>
        </p:spPr>
      </p:pic>
      <p:sp>
        <p:nvSpPr>
          <p:cNvPr id="8" name="Rectangle 7"/>
          <p:cNvSpPr/>
          <p:nvPr/>
        </p:nvSpPr>
        <p:spPr>
          <a:xfrm>
            <a:off x="-1" y="1637414"/>
            <a:ext cx="923499" cy="2041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8"/>
          <a:srcRect l="43096" t="9128" r="8619" b="6505"/>
          <a:stretch/>
        </p:blipFill>
        <p:spPr>
          <a:xfrm>
            <a:off x="0" y="1690577"/>
            <a:ext cx="871870" cy="1967022"/>
          </a:xfrm>
          <a:prstGeom prst="rect">
            <a:avLst/>
          </a:prstGeom>
        </p:spPr>
      </p:pic>
      <p:pic>
        <p:nvPicPr>
          <p:cNvPr id="10" name="Picture 9"/>
          <p:cNvPicPr>
            <a:picLocks noChangeAspect="1"/>
          </p:cNvPicPr>
          <p:nvPr/>
        </p:nvPicPr>
        <p:blipFill rotWithShape="1">
          <a:blip r:embed="rId9"/>
          <a:srcRect l="34407" t="9328" r="30386" b="15914"/>
          <a:stretch/>
        </p:blipFill>
        <p:spPr>
          <a:xfrm>
            <a:off x="914400" y="2614174"/>
            <a:ext cx="935665" cy="239459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94835" y="3617236"/>
            <a:ext cx="4861146" cy="3240764"/>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65721" y="0"/>
            <a:ext cx="2419201" cy="3628803"/>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52211" y="361507"/>
            <a:ext cx="4272812" cy="2848542"/>
          </a:xfrm>
          <a:prstGeom prst="rect">
            <a:avLst/>
          </a:prstGeom>
        </p:spPr>
      </p:pic>
    </p:spTree>
    <p:extLst>
      <p:ext uri="{BB962C8B-B14F-4D97-AF65-F5344CB8AC3E}">
        <p14:creationId xmlns:p14="http://schemas.microsoft.com/office/powerpoint/2010/main" val="3938915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50000" t="-4124" r="35819" b="4124"/>
          <a:stretch/>
        </p:blipFill>
        <p:spPr>
          <a:xfrm>
            <a:off x="0" y="-297712"/>
            <a:ext cx="9144000" cy="7155712"/>
          </a:xfrm>
          <a:prstGeom prst="rect">
            <a:avLst/>
          </a:prstGeom>
        </p:spPr>
      </p:pic>
      <p:sp>
        <p:nvSpPr>
          <p:cNvPr id="11" name="Subtitle 2"/>
          <p:cNvSpPr txBox="1">
            <a:spLocks/>
          </p:cNvSpPr>
          <p:nvPr/>
        </p:nvSpPr>
        <p:spPr>
          <a:xfrm>
            <a:off x="409353" y="608785"/>
            <a:ext cx="6858000" cy="63287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i="1" dirty="0" err="1" smtClean="0">
                <a:solidFill>
                  <a:schemeClr val="bg1"/>
                </a:solidFill>
                <a:latin typeface="Adobe Garamond Pro" charset="0"/>
                <a:ea typeface="Adobe Garamond Pro" charset="0"/>
                <a:cs typeface="Adobe Garamond Pro" charset="0"/>
              </a:rPr>
              <a:t>Chiimaan</a:t>
            </a:r>
            <a:r>
              <a:rPr lang="en-US" sz="3200" dirty="0" smtClean="0">
                <a:solidFill>
                  <a:schemeClr val="bg1"/>
                </a:solidFill>
                <a:latin typeface="Arial" charset="0"/>
                <a:ea typeface="Arial" charset="0"/>
                <a:cs typeface="Arial" charset="0"/>
              </a:rPr>
              <a:t> means canoe</a:t>
            </a:r>
            <a:r>
              <a:rPr lang="is-IS" sz="3200" dirty="0" smtClean="0">
                <a:solidFill>
                  <a:schemeClr val="bg1"/>
                </a:solidFill>
                <a:latin typeface="Arial" charset="0"/>
                <a:ea typeface="Arial" charset="0"/>
                <a:cs typeface="Arial" charset="0"/>
              </a:rPr>
              <a:t>…</a:t>
            </a:r>
            <a:endParaRPr lang="en-US" sz="3200" dirty="0">
              <a:solidFill>
                <a:schemeClr val="bg1"/>
              </a:solidFill>
              <a:latin typeface="Arial" charset="0"/>
              <a:ea typeface="Arial" charset="0"/>
              <a:cs typeface="Arial" charset="0"/>
            </a:endParaRPr>
          </a:p>
        </p:txBody>
      </p:sp>
      <p:sp>
        <p:nvSpPr>
          <p:cNvPr id="3" name="TextBox 2"/>
          <p:cNvSpPr txBox="1"/>
          <p:nvPr/>
        </p:nvSpPr>
        <p:spPr>
          <a:xfrm>
            <a:off x="510363" y="1318437"/>
            <a:ext cx="8165804" cy="4247317"/>
          </a:xfrm>
          <a:prstGeom prst="rect">
            <a:avLst/>
          </a:prstGeom>
          <a:solidFill>
            <a:schemeClr val="accent1">
              <a:lumMod val="75000"/>
            </a:schemeClr>
          </a:solidFill>
        </p:spPr>
        <p:txBody>
          <a:bodyPr wrap="square" rtlCol="0">
            <a:spAutoFit/>
          </a:bodyPr>
          <a:lstStyle/>
          <a:p>
            <a:r>
              <a:rPr lang="en-US" dirty="0" smtClean="0"/>
              <a:t>Student video goes here</a:t>
            </a:r>
            <a:r>
              <a:rPr lang="is-IS" dirty="0" smtClean="0"/>
              <a:t>…</a:t>
            </a:r>
          </a:p>
          <a:p>
            <a:endParaRPr lang="is-IS" dirty="0"/>
          </a:p>
          <a:p>
            <a:endParaRPr lang="is-IS" dirty="0" smtClean="0"/>
          </a:p>
          <a:p>
            <a:endParaRPr lang="is-IS" dirty="0"/>
          </a:p>
          <a:p>
            <a:endParaRPr lang="is-IS" dirty="0" smtClean="0"/>
          </a:p>
          <a:p>
            <a:endParaRPr lang="is-IS" dirty="0"/>
          </a:p>
          <a:p>
            <a:endParaRPr lang="is-IS" dirty="0" smtClean="0"/>
          </a:p>
          <a:p>
            <a:endParaRPr lang="is-IS" dirty="0"/>
          </a:p>
          <a:p>
            <a:endParaRPr lang="is-IS" dirty="0" smtClean="0"/>
          </a:p>
          <a:p>
            <a:endParaRPr lang="is-IS" dirty="0"/>
          </a:p>
          <a:p>
            <a:endParaRPr lang="is-IS" dirty="0" smtClean="0"/>
          </a:p>
          <a:p>
            <a:endParaRPr lang="is-IS" dirty="0"/>
          </a:p>
          <a:p>
            <a:endParaRPr lang="is-IS" dirty="0" smtClean="0"/>
          </a:p>
          <a:p>
            <a:endParaRPr lang="is-IS" dirty="0"/>
          </a:p>
          <a:p>
            <a:endParaRPr lang="en-US" dirty="0"/>
          </a:p>
        </p:txBody>
      </p:sp>
    </p:spTree>
    <p:extLst>
      <p:ext uri="{BB962C8B-B14F-4D97-AF65-F5344CB8AC3E}">
        <p14:creationId xmlns:p14="http://schemas.microsoft.com/office/powerpoint/2010/main" val="8647863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srcRect l="19368" r="10944"/>
          <a:stretch/>
        </p:blipFill>
        <p:spPr>
          <a:xfrm>
            <a:off x="0" y="0"/>
            <a:ext cx="9144000" cy="2062716"/>
          </a:xfrm>
          <a:prstGeom prst="rect">
            <a:avLst/>
          </a:prstGeom>
        </p:spPr>
      </p:pic>
      <p:sp>
        <p:nvSpPr>
          <p:cNvPr id="2" name="Title 1"/>
          <p:cNvSpPr>
            <a:spLocks noGrp="1"/>
          </p:cNvSpPr>
          <p:nvPr>
            <p:ph type="ctrTitle"/>
          </p:nvPr>
        </p:nvSpPr>
        <p:spPr>
          <a:xfrm>
            <a:off x="-233916" y="307617"/>
            <a:ext cx="9526772" cy="830795"/>
          </a:xfrm>
        </p:spPr>
        <p:txBody>
          <a:bodyPr>
            <a:noAutofit/>
          </a:bodyPr>
          <a:lstStyle/>
          <a:p>
            <a:r>
              <a:rPr lang="en-US" sz="3200" b="1" dirty="0" smtClean="0">
                <a:solidFill>
                  <a:schemeClr val="bg1"/>
                </a:solidFill>
                <a:latin typeface="Arial" charset="0"/>
                <a:ea typeface="Arial" charset="0"/>
                <a:cs typeface="Arial" charset="0"/>
              </a:rPr>
              <a:t>Aboriginal </a:t>
            </a:r>
            <a:r>
              <a:rPr lang="en-US" sz="3200" b="1" dirty="0">
                <a:solidFill>
                  <a:schemeClr val="bg1"/>
                </a:solidFill>
                <a:latin typeface="Arial" charset="0"/>
                <a:ea typeface="Arial" charset="0"/>
                <a:cs typeface="Arial" charset="0"/>
              </a:rPr>
              <a:t>Education </a:t>
            </a:r>
            <a:r>
              <a:rPr lang="en-US" sz="3200" b="1" dirty="0" smtClean="0">
                <a:solidFill>
                  <a:schemeClr val="bg1"/>
                </a:solidFill>
                <a:latin typeface="Arial" charset="0"/>
                <a:ea typeface="Arial" charset="0"/>
                <a:cs typeface="Arial" charset="0"/>
              </a:rPr>
              <a:t>✣ Outdoor Education</a:t>
            </a:r>
            <a:endParaRPr lang="en-US" sz="3200" b="1" dirty="0">
              <a:solidFill>
                <a:schemeClr val="bg1"/>
              </a:solidFill>
              <a:latin typeface="Arial" charset="0"/>
              <a:ea typeface="Arial" charset="0"/>
              <a:cs typeface="Arial" charset="0"/>
            </a:endParaRPr>
          </a:p>
        </p:txBody>
      </p:sp>
      <p:sp>
        <p:nvSpPr>
          <p:cNvPr id="3" name="Subtitle 2"/>
          <p:cNvSpPr>
            <a:spLocks noGrp="1"/>
          </p:cNvSpPr>
          <p:nvPr>
            <p:ph type="subTitle" idx="1"/>
          </p:nvPr>
        </p:nvSpPr>
        <p:spPr>
          <a:xfrm>
            <a:off x="1143000" y="1182943"/>
            <a:ext cx="6858000" cy="632879"/>
          </a:xfrm>
        </p:spPr>
        <p:txBody>
          <a:bodyPr/>
          <a:lstStyle/>
          <a:p>
            <a:r>
              <a:rPr lang="en-US" dirty="0" smtClean="0">
                <a:solidFill>
                  <a:schemeClr val="bg1"/>
                </a:solidFill>
                <a:latin typeface="Arial" charset="0"/>
                <a:ea typeface="Arial" charset="0"/>
                <a:cs typeface="Arial" charset="0"/>
              </a:rPr>
              <a:t>Traditional Skills Program</a:t>
            </a:r>
            <a:endParaRPr lang="en-US" dirty="0">
              <a:solidFill>
                <a:schemeClr val="bg1"/>
              </a:solidFill>
              <a:latin typeface="Arial" charset="0"/>
              <a:ea typeface="Arial" charset="0"/>
              <a:cs typeface="Arial" charset="0"/>
            </a:endParaRPr>
          </a:p>
        </p:txBody>
      </p:sp>
      <p:pic>
        <p:nvPicPr>
          <p:cNvPr id="5" name="Picture 4"/>
          <p:cNvPicPr>
            <a:picLocks noChangeAspect="1"/>
          </p:cNvPicPr>
          <p:nvPr/>
        </p:nvPicPr>
        <p:blipFill>
          <a:blip r:embed="rId4"/>
          <a:stretch>
            <a:fillRect/>
          </a:stretch>
        </p:blipFill>
        <p:spPr>
          <a:xfrm>
            <a:off x="53739" y="2091065"/>
            <a:ext cx="9036473" cy="4717938"/>
          </a:xfrm>
          <a:prstGeom prst="rect">
            <a:avLst/>
          </a:prstGeom>
        </p:spPr>
      </p:pic>
    </p:spTree>
    <p:extLst>
      <p:ext uri="{BB962C8B-B14F-4D97-AF65-F5344CB8AC3E}">
        <p14:creationId xmlns:p14="http://schemas.microsoft.com/office/powerpoint/2010/main" val="20401113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C6CA8B06D02C459E77CFABAB1C595A" ma:contentTypeVersion="1" ma:contentTypeDescription="Create a new document." ma:contentTypeScope="" ma:versionID="8e8998ebf8da90a6b7dd9cdfbcfc3a4a">
  <xsd:schema xmlns:xsd="http://www.w3.org/2001/XMLSchema" xmlns:xs="http://www.w3.org/2001/XMLSchema" xmlns:p="http://schemas.microsoft.com/office/2006/metadata/properties" xmlns:ns1="http://schemas.microsoft.com/sharepoint/v3" targetNamespace="http://schemas.microsoft.com/office/2006/metadata/properties" ma:root="true" ma:fieldsID="55d3c2ff1dfae606d6f8168c3878679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809ACD1-8D44-4D7B-A16E-4B5A2C30FFB1}"/>
</file>

<file path=customXml/itemProps2.xml><?xml version="1.0" encoding="utf-8"?>
<ds:datastoreItem xmlns:ds="http://schemas.openxmlformats.org/officeDocument/2006/customXml" ds:itemID="{3877A7F0-6B24-4C36-B50F-0B5D534AE8E2}"/>
</file>

<file path=customXml/itemProps3.xml><?xml version="1.0" encoding="utf-8"?>
<ds:datastoreItem xmlns:ds="http://schemas.openxmlformats.org/officeDocument/2006/customXml" ds:itemID="{9541A241-C425-456D-93A2-698BCA9BFABB}"/>
</file>

<file path=docProps/app.xml><?xml version="1.0" encoding="utf-8"?>
<Properties xmlns="http://schemas.openxmlformats.org/officeDocument/2006/extended-properties" xmlns:vt="http://schemas.openxmlformats.org/officeDocument/2006/docPropsVTypes">
  <Template>Office Theme</Template>
  <TotalTime>1347</TotalTime>
  <Words>1144</Words>
  <Application>Microsoft Macintosh PowerPoint</Application>
  <PresentationFormat>On-screen Show (4:3)</PresentationFormat>
  <Paragraphs>65</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Adobe Garamond Pro</vt:lpstr>
      <vt:lpstr>Calibri</vt:lpstr>
      <vt:lpstr>Calibri Light</vt:lpstr>
      <vt:lpstr>Arial</vt:lpstr>
      <vt:lpstr>Office Theme</vt:lpstr>
      <vt:lpstr>Aboriginal Education ✣ Outdoor Education</vt:lpstr>
      <vt:lpstr>PowerPoint Presentation</vt:lpstr>
      <vt:lpstr>PowerPoint Presentation</vt:lpstr>
      <vt:lpstr>PowerPoint Presentation</vt:lpstr>
      <vt:lpstr>PowerPoint Presentation</vt:lpstr>
      <vt:lpstr>PowerPoint Presentation</vt:lpstr>
      <vt:lpstr>Aboriginal Education ✣ Outdoor Education</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McDonald</dc:creator>
  <cp:lastModifiedBy>Shawn McDonald</cp:lastModifiedBy>
  <cp:revision>38</cp:revision>
  <dcterms:created xsi:type="dcterms:W3CDTF">2016-06-07T13:41:11Z</dcterms:created>
  <dcterms:modified xsi:type="dcterms:W3CDTF">2017-01-30T17:57:52Z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0x010100D9C6CA8B06D02C459E77CFABAB1C595A</vt:lpwstr>
  </property>
</Properties>
</file>