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4" r:id="rId12"/>
    <p:sldId id="268" r:id="rId13"/>
    <p:sldId id="265" r:id="rId14"/>
    <p:sldId id="269" r:id="rId15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B8D071E2-BF15-4543-B353-F019CAD2533E}" type="datetimeFigureOut">
              <a:rPr lang="en-US"/>
              <a:t>1/31/2017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B1F9894B-6D5E-4035-A6DD-3BA98B67A1F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Dewey</a:t>
            </a:r>
            <a:endParaRPr lang="en-US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9894B-6D5E-4035-A6DD-3BA98B67A1FF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21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9894B-6D5E-4035-A6DD-3BA98B67A1FF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77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9894B-6D5E-4035-A6DD-3BA98B67A1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30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9894B-6D5E-4035-A6DD-3BA98B67A1FF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319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9894B-6D5E-4035-A6DD-3BA98B67A1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26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9894B-6D5E-4035-A6DD-3BA98B67A1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56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</a:rPr>
              <a:t>Dewey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9894B-6D5E-4035-A6DD-3BA98B67A1FF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82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Transition Planning activities</a:t>
            </a:r>
          </a:p>
          <a:p>
            <a:r>
              <a:rPr lang="en-US" err="1"/>
              <a:t>Disuss</a:t>
            </a:r>
            <a:r>
              <a:rPr lang="en-US"/>
              <a:t> Sports like Hockey, Cheer, Dance, Volleyball</a:t>
            </a:r>
          </a:p>
          <a:p>
            <a:r>
              <a:rPr lang="en-US"/>
              <a:t>Varity of sports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9894B-6D5E-4035-A6DD-3BA98B67A1FF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5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9894B-6D5E-4035-A6DD-3BA98B67A1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24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9894B-6D5E-4035-A6DD-3BA98B67A1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31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9894B-6D5E-4035-A6DD-3BA98B67A1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89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9894B-6D5E-4035-A6DD-3BA98B67A1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91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9894B-6D5E-4035-A6DD-3BA98B67A1FF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15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9894B-6D5E-4035-A6DD-3BA98B67A1FF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35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97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23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34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04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90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22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45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74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0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0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1/31/2017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24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5615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ore.myblueprint.ca/V5/Dashboard/Dashboar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hyperlink" Target="https://www.alcdsb.on.ca/School/thss/Community/Grade8parentpage/Pages/default.asp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Welcome to School at </a:t>
            </a:r>
            <a:br>
              <a:rPr lang="en-US"/>
            </a:br>
            <a:r>
              <a:rPr lang="en-US"/>
              <a:t>St. Theresa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91440" rIns="91440" bIns="91440" rtlCol="0" anchor="t">
            <a:normAutofit/>
          </a:bodyPr>
          <a:lstStyle/>
          <a:p>
            <a:r>
              <a:rPr lang="en-US"/>
              <a:t>Presentation By: Taylor </a:t>
            </a:r>
            <a:r>
              <a:rPr lang="en-US" err="1"/>
              <a:t>russett</a:t>
            </a:r>
            <a:r>
              <a:rPr lang="en-US"/>
              <a:t> &amp; Devon Hall &amp; Carey Smith-Dewey 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141" y="4381130"/>
            <a:ext cx="5709678" cy="1015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Registration Day</a:t>
            </a:r>
          </a:p>
        </p:txBody>
      </p:sp>
      <p:pic>
        <p:nvPicPr>
          <p:cNvPr id="5" name="Picture Placeholder 4" descr="logo [78659]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573" r="257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Pay Student Fees</a:t>
            </a:r>
          </a:p>
          <a:p>
            <a:r>
              <a:rPr lang="en-US"/>
              <a:t>Lockers</a:t>
            </a:r>
          </a:p>
          <a:p>
            <a:r>
              <a:rPr lang="en-US"/>
              <a:t>Tours with Peer Mentors </a:t>
            </a:r>
          </a:p>
          <a:p>
            <a:r>
              <a:rPr lang="en-US"/>
              <a:t>Timetable walkthrough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03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1">
                  <a:tint val="94000"/>
                  <a:satMod val="80000"/>
                  <a:lumMod val="106000"/>
                </a:schemeClr>
              </a:gs>
              <a:gs pos="100000">
                <a:schemeClr val="bg1">
                  <a:shade val="80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  <a:effectLst/>
        </p:spPr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3873" r="11731" b="1"/>
          <a:stretch/>
        </p:blipFill>
        <p:spPr>
          <a:xfrm rot="5400000">
            <a:off x="5714255" y="381795"/>
            <a:ext cx="6858000" cy="60944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1491" r="21860"/>
          <a:stretch/>
        </p:blipFill>
        <p:spPr>
          <a:xfrm rot="10800000">
            <a:off x="2" y="10"/>
            <a:ext cx="6094409" cy="6857990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887192" y="1353662"/>
            <a:ext cx="4414440" cy="4150676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0918" y="1522694"/>
            <a:ext cx="4075222" cy="10492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Grade 9 Day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50918" y="2571928"/>
            <a:ext cx="4075222" cy="27656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E"/>
                </a:solidFill>
              </a:rPr>
              <a:t>Make New Friendships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E"/>
                </a:solidFill>
              </a:rPr>
              <a:t>Have Fun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E"/>
                </a:solidFill>
              </a:rPr>
              <a:t>Connect With Peer Mentors </a:t>
            </a:r>
            <a:r>
              <a:rPr lang="en-US" dirty="0" smtClean="0">
                <a:solidFill>
                  <a:srgbClr val="FFFFFE"/>
                </a:solidFill>
              </a:rPr>
              <a:t>and Student </a:t>
            </a:r>
            <a:r>
              <a:rPr lang="en-US" dirty="0">
                <a:solidFill>
                  <a:srgbClr val="FFFFFE"/>
                </a:solidFill>
              </a:rPr>
              <a:t>Council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E"/>
                </a:solidFill>
              </a:rPr>
              <a:t>Play Classic Titan Games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E"/>
                </a:solidFill>
              </a:rPr>
              <a:t>Get Messy </a:t>
            </a:r>
          </a:p>
        </p:txBody>
      </p:sp>
    </p:spTree>
    <p:extLst>
      <p:ext uri="{BB962C8B-B14F-4D97-AF65-F5344CB8AC3E}">
        <p14:creationId xmlns:p14="http://schemas.microsoft.com/office/powerpoint/2010/main" val="2688290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Ongoing Class Visits 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1" r="12392"/>
          <a:stretch/>
        </p:blipFill>
        <p:spPr>
          <a:xfrm rot="5400000">
            <a:off x="7623933" y="1433585"/>
            <a:ext cx="3816017" cy="3207874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Assign Tutors </a:t>
            </a:r>
          </a:p>
          <a:p>
            <a:r>
              <a:rPr lang="en-US"/>
              <a:t>Talk about Issues </a:t>
            </a:r>
          </a:p>
          <a:p>
            <a:r>
              <a:rPr lang="en-US"/>
              <a:t>Resolve Conflicts </a:t>
            </a:r>
          </a:p>
          <a:p>
            <a:r>
              <a:rPr lang="en-US"/>
              <a:t>Establish Relationships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0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1">
                  <a:tint val="94000"/>
                  <a:satMod val="80000"/>
                  <a:lumMod val="106000"/>
                </a:schemeClr>
              </a:gs>
              <a:gs pos="100000">
                <a:schemeClr val="bg1">
                  <a:shade val="80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  <a:effectLst/>
        </p:spPr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9091" t="24626" b="7190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891643" y="636753"/>
            <a:ext cx="8299435" cy="5572811"/>
          </a:xfrm>
          <a:prstGeom prst="rect">
            <a:avLst/>
          </a:prstGeom>
          <a:solidFill>
            <a:srgbClr val="000001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3421" y="804520"/>
            <a:ext cx="6815731" cy="10492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Building Community 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3421" y="2015733"/>
            <a:ext cx="6815731" cy="40212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FFFFFE"/>
                </a:solidFill>
              </a:rPr>
              <a:t>Titan Olympics 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FFFFFE"/>
                </a:solidFill>
              </a:rPr>
              <a:t>Relay For Life 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FFFFFE"/>
                </a:solidFill>
              </a:rPr>
              <a:t>Christmas Sharing 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FFFFFE"/>
                </a:solidFill>
              </a:rPr>
              <a:t>Spirit Weeks 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FFFFFE"/>
                </a:solidFill>
              </a:rPr>
              <a:t>Hunger Games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FFFFFE"/>
                </a:solidFill>
              </a:rPr>
              <a:t>SPIRIT WEAR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FFFFFE"/>
                </a:solidFill>
              </a:rPr>
              <a:t>Coffee House 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FFFFFE"/>
                </a:solidFill>
              </a:rPr>
              <a:t>Assembly 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FFFFFE"/>
                </a:solidFill>
              </a:rPr>
              <a:t>Wellness Week 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FFFFFE"/>
                </a:solidFill>
              </a:rPr>
              <a:t>ETC…….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700">
              <a:solidFill>
                <a:srgbClr val="FFFF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069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99" y="-1047564"/>
            <a:ext cx="12607946" cy="974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55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FFFFFF"/>
                </a:solidFill>
              </a:rPr>
              <a:t>Discipleship</a:t>
            </a:r>
            <a:r>
              <a:rPr lang="en-US">
                <a:solidFill>
                  <a:schemeClr val="tx1"/>
                </a:solidFill>
              </a:rPr>
              <a:t/>
            </a:r>
            <a:br>
              <a:rPr lang="en-US">
                <a:solidFill>
                  <a:schemeClr val="tx1"/>
                </a:solidFill>
              </a:rPr>
            </a:br>
            <a:r>
              <a:rPr lang="en-US"/>
              <a:t>Digging Deeper 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36550" y="2016125"/>
            <a:ext cx="4958816" cy="34496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Leadership Conference on Restorative Circles with Sacred Heart Marmora and St. </a:t>
            </a:r>
            <a:r>
              <a:rPr lang="en-US" dirty="0" err="1"/>
              <a:t>Carthagh</a:t>
            </a:r>
            <a:r>
              <a:rPr lang="en-US" dirty="0"/>
              <a:t>, Tweed</a:t>
            </a:r>
            <a:endParaRPr lang="en-US" dirty="0">
              <a:solidFill>
                <a:srgbClr val="000000"/>
              </a:solidFill>
              <a:latin typeface="Gill Sans MT"/>
            </a:endParaRPr>
          </a:p>
          <a:p>
            <a:r>
              <a:rPr lang="en-US" dirty="0"/>
              <a:t>Literacy and Numeracy and technology enrichment activities with </a:t>
            </a:r>
            <a:r>
              <a:rPr lang="en-US" dirty="0" smtClean="0"/>
              <a:t>Georges</a:t>
            </a:r>
            <a:r>
              <a:rPr lang="en-US" dirty="0"/>
              <a:t> Vanier</a:t>
            </a:r>
          </a:p>
          <a:p>
            <a:r>
              <a:rPr lang="en-US" dirty="0"/>
              <a:t>Voice Conference with </a:t>
            </a:r>
            <a:r>
              <a:rPr lang="en-US" dirty="0" smtClean="0"/>
              <a:t>Georges</a:t>
            </a:r>
            <a:r>
              <a:rPr lang="en-US" dirty="0"/>
              <a:t> Vanier &amp; Holy Rosary</a:t>
            </a:r>
          </a:p>
          <a:p>
            <a:r>
              <a:rPr lang="en-US" dirty="0"/>
              <a:t>Spring Rugby Clinic- open</a:t>
            </a:r>
          </a:p>
          <a:p>
            <a:r>
              <a:rPr lang="en-US" dirty="0"/>
              <a:t>Summer Football Clinic- open </a:t>
            </a:r>
          </a:p>
          <a:p>
            <a:endParaRPr lang="en-US" dirty="0"/>
          </a:p>
        </p:txBody>
      </p:sp>
      <p:pic>
        <p:nvPicPr>
          <p:cNvPr id="3" name="IMG_097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97985" y="606458"/>
            <a:ext cx="3048000" cy="54102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76917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81" y="804520"/>
            <a:ext cx="4958419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School Visits</a:t>
            </a:r>
            <a:br>
              <a:rPr lang="en-US"/>
            </a:br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13702" r="-1" b="-1"/>
          <a:stretch/>
        </p:blipFill>
        <p:spPr>
          <a:xfrm>
            <a:off x="7848413" y="1080835"/>
            <a:ext cx="3360025" cy="386617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1581" y="2015732"/>
            <a:ext cx="4958419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Visit Feeder Schools to talk about academics at STCSS and show them how to Use myblueprint.ca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https://core.myblueprint.ca/V5/Dashboard/Dashboard</a:t>
            </a: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311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1">
                  <a:tint val="94000"/>
                  <a:satMod val="80000"/>
                  <a:lumMod val="106000"/>
                </a:schemeClr>
              </a:gs>
              <a:gs pos="100000">
                <a:schemeClr val="bg1">
                  <a:shade val="80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  <a:effectLst/>
        </p:spPr>
      </p:sp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>
            <a:hlinkClick r:id="rId4"/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/>
          <a:stretch/>
        </p:blipFill>
        <p:spPr>
          <a:xfrm>
            <a:off x="5961568" y="2479992"/>
            <a:ext cx="4781225" cy="2522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Parent Night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1579" y="2015734"/>
            <a:ext cx="4025793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All Feeder and Non-Feeder School parents &amp; children welcome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Information night which focuses on academic streams, school supports, registration process, and upcoming transition activities (January to August) </a:t>
            </a:r>
          </a:p>
        </p:txBody>
      </p:sp>
    </p:spTree>
    <p:extLst>
      <p:ext uri="{BB962C8B-B14F-4D97-AF65-F5344CB8AC3E}">
        <p14:creationId xmlns:p14="http://schemas.microsoft.com/office/powerpoint/2010/main" val="659595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1">
                  <a:tint val="94000"/>
                  <a:satMod val="80000"/>
                  <a:lumMod val="106000"/>
                </a:schemeClr>
              </a:gs>
              <a:gs pos="100000">
                <a:schemeClr val="bg1">
                  <a:shade val="80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  <a:effectLst/>
        </p:spPr>
      </p:sp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632237" y="482171"/>
            <a:chExt cx="6104331" cy="5149101"/>
          </a:xfrm>
        </p:grpSpPr>
        <p:sp>
          <p:nvSpPr>
            <p:cNvPr id="12" name="Rectangle 11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32237" y="482171"/>
              <a:ext cx="6104331" cy="5149101"/>
            </a:xfrm>
            <a:prstGeom prst="rect">
              <a:avLst/>
            </a:prstGeom>
            <a:blipFill dpi="0" rotWithShape="1">
              <a:blip r:embed="rId4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945296" y="812507"/>
              <a:ext cx="5471355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l="1111" r="5284" b="-2"/>
          <a:stretch/>
        </p:blipFill>
        <p:spPr>
          <a:xfrm>
            <a:off x="1271223" y="1116345"/>
            <a:ext cx="4825148" cy="38661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8030" y="804520"/>
            <a:ext cx="3520367" cy="10492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700"/>
              <a:t>Grade 8 </a:t>
            </a:r>
            <a:r>
              <a:rPr lang="en-US" sz="2700">
                <a:solidFill>
                  <a:schemeClr val="tx1"/>
                </a:solidFill>
              </a:rPr>
              <a:t/>
            </a:r>
            <a:br>
              <a:rPr lang="en-US" sz="2700">
                <a:solidFill>
                  <a:schemeClr val="tx1"/>
                </a:solidFill>
              </a:rPr>
            </a:br>
            <a:r>
              <a:rPr lang="en-US" sz="2700"/>
              <a:t>Orientation Day 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18029" y="2015732"/>
            <a:ext cx="3520368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Fun Activities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School Tours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Exposure to all academic  programs throughout the school </a:t>
            </a:r>
          </a:p>
        </p:txBody>
      </p:sp>
    </p:spTree>
    <p:extLst>
      <p:ext uri="{BB962C8B-B14F-4D97-AF65-F5344CB8AC3E}">
        <p14:creationId xmlns:p14="http://schemas.microsoft.com/office/powerpoint/2010/main" val="1895225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Shadow Day </a:t>
            </a:r>
            <a:endParaRPr lang="en-CA"/>
          </a:p>
        </p:txBody>
      </p:sp>
      <p:pic>
        <p:nvPicPr>
          <p:cNvPr id="5" name="Picture Placeholder 4" descr="logo [78659]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2573" r="257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CA">
                <a:latin typeface="Gill Sans MT"/>
              </a:rPr>
              <a:t>Spring of School Year</a:t>
            </a:r>
          </a:p>
          <a:p>
            <a:r>
              <a:rPr lang="en-CA">
                <a:latin typeface="Gill Sans MT"/>
              </a:rPr>
              <a:t>For Registered Students for upcoming school year </a:t>
            </a:r>
          </a:p>
          <a:p>
            <a:r>
              <a:rPr lang="en-CA">
                <a:latin typeface="Gill Sans MT"/>
              </a:rPr>
              <a:t>Grade 9 Students hand picked to suit Grade 8’s interests/ pathways </a:t>
            </a:r>
            <a:r>
              <a:rPr lang="en-CA">
                <a:solidFill>
                  <a:srgbClr val="000000"/>
                </a:solidFill>
                <a:latin typeface="Gill Sans M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09847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Guys Night Out &amp; Girls Night In </a:t>
            </a:r>
            <a:endParaRPr lang="en-CA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r="-4282"/>
          <a:stretch/>
        </p:blipFill>
        <p:spPr>
          <a:xfrm rot="5400000">
            <a:off x="7452645" y="1476286"/>
            <a:ext cx="4121627" cy="322550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3292" y="3146425"/>
            <a:ext cx="6082183" cy="20034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/>
              <a:t>Long standing events that build relationships between Current students, staff and incoming Titans .</a:t>
            </a:r>
            <a:endParaRPr lang="en-CA">
              <a:solidFill>
                <a:srgbClr val="000000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568252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1">
                  <a:tint val="94000"/>
                  <a:satMod val="80000"/>
                  <a:lumMod val="106000"/>
                </a:schemeClr>
              </a:gs>
              <a:gs pos="100000">
                <a:schemeClr val="bg1">
                  <a:shade val="80000"/>
                </a:schemeClr>
              </a:gs>
            </a:gsLst>
            <a:path path="circle">
              <a:fillToRect l="43000" r="43000" b="100000"/>
            </a:path>
          </a:gradFill>
          <a:ln>
            <a:noFill/>
          </a:ln>
          <a:effectLst/>
        </p:spPr>
      </p:sp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9" name="Straight Connector 8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1899" y="65314"/>
            <a:ext cx="3784145" cy="67273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794567"/>
            <a:ext cx="4158749" cy="104923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Scholarship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/>
              <a:t>Headstart</a:t>
            </a:r>
            <a:r>
              <a:rPr lang="en-US" dirty="0"/>
              <a:t> Camp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0" y="2023640"/>
            <a:ext cx="4771506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Week before back to School 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Literacy/ Numeracy and </a:t>
            </a:r>
            <a:r>
              <a:rPr lang="en-US" dirty="0" smtClean="0"/>
              <a:t>STEAM activities and orientation </a:t>
            </a:r>
            <a:r>
              <a:rPr lang="en-US" dirty="0"/>
              <a:t>focused </a:t>
            </a:r>
          </a:p>
        </p:txBody>
      </p:sp>
    </p:spTree>
    <p:extLst>
      <p:ext uri="{BB962C8B-B14F-4D97-AF65-F5344CB8AC3E}">
        <p14:creationId xmlns:p14="http://schemas.microsoft.com/office/powerpoint/2010/main" val="4234409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Stewardship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/>
              <a:t>Used Uniform Sale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r="392"/>
          <a:stretch/>
        </p:blipFill>
        <p:spPr>
          <a:xfrm rot="5400000">
            <a:off x="7458696" y="1574215"/>
            <a:ext cx="4078288" cy="30727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Gill Sans MT"/>
              </a:rPr>
              <a:t>Catholic School Council in action </a:t>
            </a:r>
          </a:p>
          <a:p>
            <a:r>
              <a:rPr lang="en-US">
                <a:latin typeface="Gill Sans MT"/>
              </a:rPr>
              <a:t>Gently used uniform sold to any incoming students at half price</a:t>
            </a:r>
          </a:p>
        </p:txBody>
      </p:sp>
    </p:spTree>
    <p:extLst>
      <p:ext uri="{BB962C8B-B14F-4D97-AF65-F5344CB8AC3E}">
        <p14:creationId xmlns:p14="http://schemas.microsoft.com/office/powerpoint/2010/main" val="278509280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7AF0E1119EE64D8D9EDA79263FE778" ma:contentTypeVersion="1" ma:contentTypeDescription="Create a new document." ma:contentTypeScope="" ma:versionID="db67988f08bb0f9f5440e0209c14e8f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5d3c2ff1dfae606d6f8168c3878679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87B803-3548-4121-BBB4-67B6E1005EE9}"/>
</file>

<file path=customXml/itemProps2.xml><?xml version="1.0" encoding="utf-8"?>
<ds:datastoreItem xmlns:ds="http://schemas.openxmlformats.org/officeDocument/2006/customXml" ds:itemID="{11B7C8F9-10AD-47DA-B453-1D36CBB19071}"/>
</file>

<file path=customXml/itemProps3.xml><?xml version="1.0" encoding="utf-8"?>
<ds:datastoreItem xmlns:ds="http://schemas.openxmlformats.org/officeDocument/2006/customXml" ds:itemID="{5E449DD2-5992-40BB-8595-ED05C11E89B4}"/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161</Words>
  <Application>Microsoft Office PowerPoint</Application>
  <PresentationFormat>Widescreen</PresentationFormat>
  <Paragraphs>76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Gill Sans MT</vt:lpstr>
      <vt:lpstr>Rockwell</vt:lpstr>
      <vt:lpstr>Gallery</vt:lpstr>
      <vt:lpstr>Welcome to School at  St. Theresa</vt:lpstr>
      <vt:lpstr>Discipleship Digging Deeper </vt:lpstr>
      <vt:lpstr>School Visits </vt:lpstr>
      <vt:lpstr>Parent Night </vt:lpstr>
      <vt:lpstr>Grade 8  Orientation Day </vt:lpstr>
      <vt:lpstr>Shadow Day </vt:lpstr>
      <vt:lpstr>Guys Night Out &amp; Girls Night In </vt:lpstr>
      <vt:lpstr>Scholarship Headstart Camp</vt:lpstr>
      <vt:lpstr>Stewardship Used Uniform Sale</vt:lpstr>
      <vt:lpstr>Registration Day</vt:lpstr>
      <vt:lpstr>Grade 9 Day</vt:lpstr>
      <vt:lpstr>Ongoing Class Visits </vt:lpstr>
      <vt:lpstr>Building Community 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 to School at  St. Theresa</dc:title>
  <dc:creator>Taylor Russett</dc:creator>
  <cp:lastModifiedBy>Mary Shaw</cp:lastModifiedBy>
  <cp:revision>4</cp:revision>
  <dcterms:modified xsi:type="dcterms:W3CDTF">2017-01-31T20:48:51Z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0x010100A77AF0E1119EE64D8D9EDA79263FE778</vt:lpwstr>
  </property>
</Properties>
</file>