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22"/>
  </p:notesMasterIdLst>
  <p:sldIdLst>
    <p:sldId id="272" r:id="rId5"/>
    <p:sldId id="295" r:id="rId6"/>
    <p:sldId id="277" r:id="rId7"/>
    <p:sldId id="278" r:id="rId8"/>
    <p:sldId id="280" r:id="rId9"/>
    <p:sldId id="291" r:id="rId10"/>
    <p:sldId id="281" r:id="rId11"/>
    <p:sldId id="282" r:id="rId12"/>
    <p:sldId id="283" r:id="rId13"/>
    <p:sldId id="285" r:id="rId14"/>
    <p:sldId id="292" r:id="rId15"/>
    <p:sldId id="293" r:id="rId16"/>
    <p:sldId id="287" r:id="rId17"/>
    <p:sldId id="284" r:id="rId18"/>
    <p:sldId id="294" r:id="rId19"/>
    <p:sldId id="28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5FD07-2BFE-4AB9-9502-6A25BD8ABFC1}" v="7" dt="2023-02-09T03:03:01.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B2FCD5-619E-4F9F-AA51-4AAAF9E3EF4B}" type="datetimeFigureOut">
              <a:rPr lang="en-CA" smtClean="0"/>
              <a:t>2023-02-09</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DBF07-49F3-402C-8651-74CF0B33AE82}" type="slidenum">
              <a:rPr lang="en-CA" smtClean="0"/>
              <a:t>‹#›</a:t>
            </a:fld>
            <a:endParaRPr lang="en-CA"/>
          </a:p>
        </p:txBody>
      </p:sp>
    </p:spTree>
    <p:extLst>
      <p:ext uri="{BB962C8B-B14F-4D97-AF65-F5344CB8AC3E}">
        <p14:creationId xmlns:p14="http://schemas.microsoft.com/office/powerpoint/2010/main" val="218253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Grade tens! Welcome to course selection for your grade 11 year.  Your guidance counsellors have prepared the following slides to help you through the process.  </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1</a:t>
            </a:fld>
            <a:endParaRPr lang="en-CA"/>
          </a:p>
        </p:txBody>
      </p:sp>
    </p:spTree>
    <p:extLst>
      <p:ext uri="{BB962C8B-B14F-4D97-AF65-F5344CB8AC3E}">
        <p14:creationId xmlns:p14="http://schemas.microsoft.com/office/powerpoint/2010/main" val="49624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US" dirty="0"/>
              <a:t>There are so many options for your gr11 year.  It is an opportunity to take prerequisite courses that secure a path into grade 12 courses – for example gr11 university chemistry leads to gr12 university </a:t>
            </a:r>
            <a:r>
              <a:rPr lang="en-US" dirty="0" err="1"/>
              <a:t>chemisty</a:t>
            </a:r>
            <a:r>
              <a:rPr lang="en-US" dirty="0"/>
              <a:t>.  It is also a chance to explore courses that interest you.  Stay tuned for our elective courses showcase coming to the Student Common soon.  You can find out more about these courses then.</a:t>
            </a:r>
            <a:endParaRPr dirty="0"/>
          </a:p>
        </p:txBody>
      </p:sp>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44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grade 11s opt to take cooperative education or co-op credits.  These are grouped in half-day or full-day placements.  Basically you earn credits on the job.  You can experience the world of work.  Figure out what career paths are for you and sometimes what ones are not.  Placements are varied and can be anything from retail to education to trades.  For more information, speak with Mr. Farrell or Mr. McDonald in Student Services.</a:t>
            </a:r>
          </a:p>
        </p:txBody>
      </p:sp>
      <p:sp>
        <p:nvSpPr>
          <p:cNvPr id="4" name="Slide Number Placeholder 3"/>
          <p:cNvSpPr>
            <a:spLocks noGrp="1"/>
          </p:cNvSpPr>
          <p:nvPr>
            <p:ph type="sldNum" sz="quarter" idx="5"/>
          </p:nvPr>
        </p:nvSpPr>
        <p:spPr/>
        <p:txBody>
          <a:bodyPr/>
          <a:lstStyle/>
          <a:p>
            <a:fld id="{805DBF07-49F3-402C-8651-74CF0B33AE82}" type="slidenum">
              <a:rPr lang="en-CA" smtClean="0"/>
              <a:t>11</a:t>
            </a:fld>
            <a:endParaRPr lang="en-CA"/>
          </a:p>
        </p:txBody>
      </p:sp>
    </p:spTree>
    <p:extLst>
      <p:ext uri="{BB962C8B-B14F-4D97-AF65-F5344CB8AC3E}">
        <p14:creationId xmlns:p14="http://schemas.microsoft.com/office/powerpoint/2010/main" val="128060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you heard of SHSM or Specialist High Skills Major?  At RND we have three programs (insert three).  This is an opportunity to see the courses your enjoy in the real world.  You will visit post-secondary schools to explore programs that lead the particular job sector.  You will go on trips to see people in jobs within the sector.  For example, A &amp; C visited the theatre department at York University then </a:t>
            </a:r>
            <a:r>
              <a:rPr lang="en-US" dirty="0" err="1"/>
              <a:t>Yowza</a:t>
            </a:r>
            <a:r>
              <a:rPr lang="en-US" dirty="0"/>
              <a:t> Animation House to see animators in action.  Non-profit students participated in a crime-scene simulation while visiting Fleming College’s Forensic Science department and heard from an RND grad who now works for CARE Canada to see social justice as a career.  Students in Sport attended a Sens game and toured the Athletic department at Algonquin College.  At the culmination of your two years in the program, you will earn a red seal on your high school diploma, while having fun in the process. For more information check out the SHSM planner in MyBlueprint.  You can register at the same time.  It officially starts at the beginning of gr11.</a:t>
            </a:r>
          </a:p>
        </p:txBody>
      </p:sp>
      <p:sp>
        <p:nvSpPr>
          <p:cNvPr id="4" name="Slide Number Placeholder 3"/>
          <p:cNvSpPr>
            <a:spLocks noGrp="1"/>
          </p:cNvSpPr>
          <p:nvPr>
            <p:ph type="sldNum" sz="quarter" idx="5"/>
          </p:nvPr>
        </p:nvSpPr>
        <p:spPr/>
        <p:txBody>
          <a:bodyPr/>
          <a:lstStyle/>
          <a:p>
            <a:fld id="{805DBF07-49F3-402C-8651-74CF0B33AE82}" type="slidenum">
              <a:rPr lang="en-CA" smtClean="0"/>
              <a:t>12</a:t>
            </a:fld>
            <a:endParaRPr lang="en-CA"/>
          </a:p>
        </p:txBody>
      </p:sp>
    </p:spTree>
    <p:extLst>
      <p:ext uri="{BB962C8B-B14F-4D97-AF65-F5344CB8AC3E}">
        <p14:creationId xmlns:p14="http://schemas.microsoft.com/office/powerpoint/2010/main" val="5062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many of you know, at RND we choose our courses using MyBlueprint.  The  icon can be found on your RND homepage, or in the Virtual Common.  Many of you have used it before, but a refresher of the process never hurts.  For those of you who have not yet used MyBlueprint, it is very straightforward and your guidance counsellors are here to help.</a:t>
            </a:r>
            <a:endParaRPr lang="en-US" dirty="0"/>
          </a:p>
          <a:p>
            <a:pPr lvl="0" rtl="0">
              <a:spcBef>
                <a:spcPts val="0"/>
              </a:spcBef>
              <a:buNone/>
            </a:pPr>
            <a:endParaRPr dirty="0"/>
          </a:p>
        </p:txBody>
      </p:sp>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450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Once you click the MyBlueprint link in the Virtual Common, you will start at the Dashboard.  On the side tab, you will choose "High School".  This will take you into your planner.  You will be able to see this year's courses and your final grades at this point as well as those from grade 9.  You will start with English, choose your level – academic, applied, or locally developed, then add the course.  Once you have done so, it will appear in blue on your plan.  Then move to the next subject – math.  You must choose a total of 8 courses.  Grade 11s cannot have a spare; they are only an option in gr12.  Once you have chosen your courses for next year, be sure to have your parents review your selections then hit submit.  Your class will meet as a group with the guidance counsellors on your designated day.  Your classroom teacher can share the date with you.  You do not have to do this alone, but you are free to start anytime.  After your meeting, we encourage students to book appointments with your guidance counsellor to have any questions you might have answered.  </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14</a:t>
            </a:fld>
            <a:endParaRPr lang="en-CA"/>
          </a:p>
        </p:txBody>
      </p:sp>
    </p:spTree>
    <p:extLst>
      <p:ext uri="{BB962C8B-B14F-4D97-AF65-F5344CB8AC3E}">
        <p14:creationId xmlns:p14="http://schemas.microsoft.com/office/powerpoint/2010/main" val="341234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can take courses during the school year through the Ontario Consortium of eLearning courses or PRISM.  More students are seeing this as a way to take courses that we do not offer at RND or that do not fit into a student’s timetable.  Next year our school board will offer twelve eLearning courses.  All of these eLearning courses are noted in MyBlueprint.  Ask your guidance counsellor for more information.</a:t>
            </a:r>
          </a:p>
        </p:txBody>
      </p:sp>
      <p:sp>
        <p:nvSpPr>
          <p:cNvPr id="4" name="Slide Number Placeholder 3"/>
          <p:cNvSpPr>
            <a:spLocks noGrp="1"/>
          </p:cNvSpPr>
          <p:nvPr>
            <p:ph type="sldNum" sz="quarter" idx="5"/>
          </p:nvPr>
        </p:nvSpPr>
        <p:spPr/>
        <p:txBody>
          <a:bodyPr/>
          <a:lstStyle/>
          <a:p>
            <a:fld id="{805DBF07-49F3-402C-8651-74CF0B33AE82}" type="slidenum">
              <a:rPr lang="en-CA" smtClean="0"/>
              <a:t>15</a:t>
            </a:fld>
            <a:endParaRPr lang="en-CA"/>
          </a:p>
        </p:txBody>
      </p:sp>
    </p:spTree>
    <p:extLst>
      <p:ext uri="{BB962C8B-B14F-4D97-AF65-F5344CB8AC3E}">
        <p14:creationId xmlns:p14="http://schemas.microsoft.com/office/powerpoint/2010/main" val="219386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 sure you have many questions at this point.  Here are a few questions that we always get from students. * We know this is a great deal of information but Student Services will make sure you all get through this process as efficiently as possible.  Thank you for your attention today.  We will see you all very soon.</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17</a:t>
            </a:fld>
            <a:endParaRPr lang="en-CA"/>
          </a:p>
        </p:txBody>
      </p:sp>
    </p:spTree>
    <p:extLst>
      <p:ext uri="{BB962C8B-B14F-4D97-AF65-F5344CB8AC3E}">
        <p14:creationId xmlns:p14="http://schemas.microsoft.com/office/powerpoint/2010/main" val="198187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with a review of </a:t>
            </a:r>
            <a:r>
              <a:rPr lang="en-US" dirty="0" err="1"/>
              <a:t>Myour</a:t>
            </a:r>
            <a:r>
              <a:rPr lang="en-US" dirty="0"/>
              <a:t> RND homepage.  Aspen, your Calendar, and Appointments are useful for keeping you on track academically.  Aspen is our Student Information System. This houses your timetable, you marks, and what you need to graduate with an Ontario diploma.  You should be checking Aspen on a regular basis.  The calendar can help you track appointments, course work, and extracurriculars.  It’s never too early or too late to get organized.  The Appointment icon connects you with Student Services.  Most of you should know how to book an appointment by now. It is very straightforward.  However, if you want help booking your first guidance appointment head into our office for instructions.</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2</a:t>
            </a:fld>
            <a:endParaRPr lang="en-CA"/>
          </a:p>
        </p:txBody>
      </p:sp>
    </p:spTree>
    <p:extLst>
      <p:ext uri="{BB962C8B-B14F-4D97-AF65-F5344CB8AC3E}">
        <p14:creationId xmlns:p14="http://schemas.microsoft.com/office/powerpoint/2010/main" val="392324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Another important icon is Outlook - your access to Board email.  It is important that you check your account daily.  This is how we communicate with you and how colleges and universities will in a couple of years.</a:t>
            </a:r>
          </a:p>
          <a:p>
            <a:endParaRPr lang="en-CA" dirty="0"/>
          </a:p>
        </p:txBody>
      </p:sp>
      <p:sp>
        <p:nvSpPr>
          <p:cNvPr id="4" name="Slide Number Placeholder 3"/>
          <p:cNvSpPr>
            <a:spLocks noGrp="1"/>
          </p:cNvSpPr>
          <p:nvPr>
            <p:ph type="sldNum" sz="quarter" idx="10"/>
          </p:nvPr>
        </p:nvSpPr>
        <p:spPr/>
        <p:txBody>
          <a:bodyPr/>
          <a:lstStyle/>
          <a:p>
            <a:fld id="{805DBF07-49F3-402C-8651-74CF0B33AE82}" type="slidenum">
              <a:rPr lang="en-CA" smtClean="0"/>
              <a:t>3</a:t>
            </a:fld>
            <a:endParaRPr lang="en-CA"/>
          </a:p>
        </p:txBody>
      </p:sp>
    </p:spTree>
    <p:extLst>
      <p:ext uri="{BB962C8B-B14F-4D97-AF65-F5344CB8AC3E}">
        <p14:creationId xmlns:p14="http://schemas.microsoft.com/office/powerpoint/2010/main" val="64182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graduate from high school in Ontario you need to earn 30 credits – 18 compulsories (such as English, math, and science) and 12 elective or optional credits.  You must accumulate at least 40 hours of volunteerism before the end of grade 12, so be sure to bring any hours you have into Student Services. Last but not least, you must pass the OSSLT.  Most of you will write the literacy test this spring.  There are opportunities to rewrite if a student is unsuccessful or the Ontario Literacy Course is an option as well.  Don’t worry Ms. </a:t>
            </a:r>
            <a:r>
              <a:rPr lang="en-US" dirty="0" err="1"/>
              <a:t>DeVuono</a:t>
            </a:r>
            <a:r>
              <a:rPr lang="en-US" dirty="0"/>
              <a:t> and the Literacy Team will have you prepped and ready for the test.</a:t>
            </a:r>
          </a:p>
          <a:p>
            <a:pPr lvl="0" rtl="0">
              <a:spcBef>
                <a:spcPts val="0"/>
              </a:spcBef>
              <a:buNone/>
            </a:pPr>
            <a:endParaRPr dirty="0"/>
          </a:p>
        </p:txBody>
      </p:sp>
      <p:sp>
        <p:nvSpPr>
          <p:cNvPr id="168" name="Shape 168"/>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rtl="0">
              <a:spcBef>
                <a:spcPts val="0"/>
              </a:spcBef>
              <a:buClr>
                <a:srgbClr val="000000"/>
              </a:buClr>
              <a:buSzPct val="25000"/>
              <a:buFont typeface="Times New Roman"/>
              <a:buNone/>
            </a:pPr>
            <a:fld id="{00000000-1234-1234-1234-123412341234}" type="slidenum">
              <a:rPr lang="en-US"/>
              <a:t>4</a:t>
            </a:fld>
            <a:endParaRPr lang="en-US"/>
          </a:p>
        </p:txBody>
      </p:sp>
    </p:spTree>
    <p:extLst>
      <p:ext uri="{BB962C8B-B14F-4D97-AF65-F5344CB8AC3E}">
        <p14:creationId xmlns:p14="http://schemas.microsoft.com/office/powerpoint/2010/main" val="325534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US" dirty="0"/>
              <a:t>Most of your compulsories have been covered by the end of your grade 10 year.  You must take religion, English, and math in your grade 11 year.  Everything else is an elective.  However, your choices are now based on your post-secondary pathway.  Or at least what you what to keep as possible pathway options.  You should check Aspen to ensure you have covered your diploma requirements, including Groups 1, 2, and 3.  These are compulsory categories that can be missed.  Chat with your guidance counsellor to be certain you’ve got them covered before graduation.</a:t>
            </a:r>
            <a:endParaRPr dirty="0"/>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75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grade 11, you have three options for math.  If you took academic math this year and wish to continue in university level math then either university functions (MCR3U) or college/university functions &amp; applications is an appropriate choice.  MCR3U leads to Advanced Functions and the possibility of Calculus in gr12.  If you take the college/university mixed math (MCF3M1), it can lead to Data Management in gr12.  Depending on how confident you are in the subject, some students choose to take MCF3M in semester1 then MCR3U in semester2.  Yes, it’s a lot of math but affords students a stronger foundation.   If you took applied level math in gr10 then college math or MBF3C is for you.  Some students who feel confident in their math ability and have discussed pathways with their counsellor and/or teacher might choose  mixed math, as this can lead to university-level math in gr12.  Speak with your guidance counsellor to learn more.  If you took locally developed math in gr10 then you will take Workplace math in gr11 and 12.  </a:t>
            </a:r>
          </a:p>
        </p:txBody>
      </p:sp>
      <p:sp>
        <p:nvSpPr>
          <p:cNvPr id="4" name="Slide Number Placeholder 3"/>
          <p:cNvSpPr>
            <a:spLocks noGrp="1"/>
          </p:cNvSpPr>
          <p:nvPr>
            <p:ph type="sldNum" sz="quarter" idx="5"/>
          </p:nvPr>
        </p:nvSpPr>
        <p:spPr/>
        <p:txBody>
          <a:bodyPr/>
          <a:lstStyle/>
          <a:p>
            <a:fld id="{805DBF07-49F3-402C-8651-74CF0B33AE82}" type="slidenum">
              <a:rPr lang="en-CA" smtClean="0"/>
              <a:t>6</a:t>
            </a:fld>
            <a:endParaRPr lang="en-CA"/>
          </a:p>
        </p:txBody>
      </p:sp>
    </p:spTree>
    <p:extLst>
      <p:ext uri="{BB962C8B-B14F-4D97-AF65-F5344CB8AC3E}">
        <p14:creationId xmlns:p14="http://schemas.microsoft.com/office/powerpoint/2010/main" val="34111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your guidance counsellors, we cannot stress enough the importance of making realistic, informed decisions about what courses you will take.  Picking courses that your friends choose is not a great idea.  You must ask yourself – am I capable of the work necessary for success, what doors for college and university do I want to keep open, what am I interested in or curious about?  It is not always easy to drop a course and find a good replacement during the school year.  These questions will help you make the best choices for grade 11 year.  Last thing to bear in mind is that you cannot choose to change a level for a course or remove yourself from a French or the IB program without parent approval.  This is the case until you turn 18.</a:t>
            </a:r>
          </a:p>
          <a:p>
            <a:endParaRPr lang="en-US" dirty="0"/>
          </a:p>
        </p:txBody>
      </p:sp>
      <p:sp>
        <p:nvSpPr>
          <p:cNvPr id="4" name="Slide Number Placeholder 3"/>
          <p:cNvSpPr>
            <a:spLocks noGrp="1"/>
          </p:cNvSpPr>
          <p:nvPr>
            <p:ph type="sldNum" sz="quarter" idx="5"/>
          </p:nvPr>
        </p:nvSpPr>
        <p:spPr/>
        <p:txBody>
          <a:bodyPr/>
          <a:lstStyle/>
          <a:p>
            <a:fld id="{805DBF07-49F3-402C-8651-74CF0B33AE82}" type="slidenum">
              <a:rPr lang="en-CA" smtClean="0"/>
              <a:t>7</a:t>
            </a:fld>
            <a:endParaRPr lang="en-CA"/>
          </a:p>
        </p:txBody>
      </p:sp>
    </p:spTree>
    <p:extLst>
      <p:ext uri="{BB962C8B-B14F-4D97-AF65-F5344CB8AC3E}">
        <p14:creationId xmlns:p14="http://schemas.microsoft.com/office/powerpoint/2010/main" val="42031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Students in the immersion French program must take FIF3U (your French language class) plus World Religion in French.  That should make a total of 6 courses taught in French, along with your FIF class each year. After FIF in gr12 you should have 10 credits total, enough to receive your Certificate of Proficiency in Immersion French at Graduation.  </a:t>
            </a:r>
            <a:endParaRPr lang="en-US" dirty="0"/>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8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Students in the Extended French program must take FEF3U (your French language class). You must take a total of 3 courses taught in French, so you have the choice to take World Religion in French.  These courses plus your FEF class each year must total 7 to receive your Certificate of Proficiency in Extended French at Graduation.  </a:t>
            </a:r>
            <a:endParaRPr lang="en-US" dirty="0"/>
          </a:p>
          <a:p>
            <a:pPr lvl="0">
              <a:spcBef>
                <a:spcPts val="0"/>
              </a:spcBef>
              <a:buNone/>
            </a:pPr>
            <a:endParaRPr dirty="0"/>
          </a:p>
        </p:txBody>
      </p:sp>
      <p:sp>
        <p:nvSpPr>
          <p:cNvPr id="197" name="Shape 197"/>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Times New Roman"/>
              <a:buNone/>
            </a:pPr>
            <a:fld id="{00000000-1234-1234-1234-123412341234}" type="slidenum">
              <a:rPr lang="en-US"/>
              <a:t>9</a:t>
            </a:fld>
            <a:endParaRPr lang="en-US"/>
          </a:p>
        </p:txBody>
      </p:sp>
    </p:spTree>
    <p:extLst>
      <p:ext uri="{BB962C8B-B14F-4D97-AF65-F5344CB8AC3E}">
        <p14:creationId xmlns:p14="http://schemas.microsoft.com/office/powerpoint/2010/main" val="149484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5" y="609601"/>
            <a:ext cx="8676223" cy="3200400"/>
          </a:xfrm>
        </p:spPr>
        <p:txBody>
          <a:bodyPr anchor="b">
            <a:normAutofit/>
          </a:bodyPr>
          <a:lstStyle>
            <a:lvl1pPr algn="ctr">
              <a:defRPr sz="2025">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5" y="3886200"/>
            <a:ext cx="8676223" cy="1905000"/>
          </a:xfrm>
        </p:spPr>
        <p:txBody>
          <a:bodyPr anchor="t">
            <a:normAutofit/>
          </a:bodyPr>
          <a:lstStyle>
            <a:lvl1pPr marL="0" indent="0" algn="ctr">
              <a:buNone/>
              <a:defRPr sz="886">
                <a:gradFill flip="none" rotWithShape="1">
                  <a:gsLst>
                    <a:gs pos="0">
                      <a:schemeClr val="tx1"/>
                    </a:gs>
                    <a:gs pos="100000">
                      <a:schemeClr val="tx1">
                        <a:lumMod val="75000"/>
                      </a:schemeClr>
                    </a:gs>
                  </a:gsLst>
                  <a:lin ang="5400000" scaled="0"/>
                  <a:tileRect/>
                </a:gra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133907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1013"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675"/>
            </a:lvl1pPr>
            <a:lvl2pPr marL="192881" indent="0">
              <a:buNone/>
              <a:defRPr sz="675"/>
            </a:lvl2pPr>
            <a:lvl3pPr marL="385763" indent="0">
              <a:buNone/>
              <a:defRPr sz="675"/>
            </a:lvl3pPr>
            <a:lvl4pPr marL="578644" indent="0">
              <a:buNone/>
              <a:defRPr sz="675"/>
            </a:lvl4pPr>
            <a:lvl5pPr marL="771525" indent="0">
              <a:buNone/>
              <a:defRPr sz="675"/>
            </a:lvl5pPr>
            <a:lvl6pPr marL="964406" indent="0">
              <a:buNone/>
              <a:defRPr sz="675"/>
            </a:lvl6pPr>
            <a:lvl7pPr marL="1157288" indent="0">
              <a:buNone/>
              <a:defRPr sz="675"/>
            </a:lvl7pPr>
            <a:lvl8pPr marL="1350169" indent="0">
              <a:buNone/>
              <a:defRPr sz="675"/>
            </a:lvl8pPr>
            <a:lvl9pPr marL="1543050" indent="0">
              <a:buNone/>
              <a:defRPr sz="675"/>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7325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7" y="609607"/>
            <a:ext cx="9905999" cy="3124199"/>
          </a:xfrm>
        </p:spPr>
        <p:txBody>
          <a:bodyPr anchor="ctr">
            <a:normAutofit/>
          </a:bodyPr>
          <a:lstStyle>
            <a:lvl1pPr algn="l">
              <a:defRPr sz="135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844">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98808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375"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375" dirty="0">
                <a:solidFill>
                  <a:schemeClr val="accent1"/>
                </a:solidFill>
              </a:rPr>
              <a:t>”</a:t>
            </a:r>
          </a:p>
        </p:txBody>
      </p:sp>
      <p:sp>
        <p:nvSpPr>
          <p:cNvPr id="2" name="Title 1"/>
          <p:cNvSpPr>
            <a:spLocks noGrp="1"/>
          </p:cNvSpPr>
          <p:nvPr>
            <p:ph type="title"/>
          </p:nvPr>
        </p:nvSpPr>
        <p:spPr>
          <a:xfrm>
            <a:off x="1446217" y="609607"/>
            <a:ext cx="9296399" cy="2743199"/>
          </a:xfrm>
        </p:spPr>
        <p:txBody>
          <a:bodyPr anchor="ctr">
            <a:normAutofit/>
          </a:bodyPr>
          <a:lstStyle>
            <a:lvl1pPr algn="l">
              <a:defRPr sz="135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381000"/>
          </a:xfrm>
        </p:spPr>
        <p:txBody>
          <a:bodyPr anchor="ctr"/>
          <a:lstStyle>
            <a:lvl1pPr marL="0" indent="0">
              <a:buFontTx/>
              <a:buNone/>
              <a:defRPr/>
            </a:lvl1pPr>
            <a:lvl2pPr marL="192881" indent="0">
              <a:buFontTx/>
              <a:buNone/>
              <a:defRPr/>
            </a:lvl2pPr>
            <a:lvl3pPr marL="385763" indent="0">
              <a:buFontTx/>
              <a:buNone/>
              <a:defRPr/>
            </a:lvl3pPr>
            <a:lvl4pPr marL="578644" indent="0">
              <a:buFontTx/>
              <a:buNone/>
              <a:defRPr/>
            </a:lvl4pPr>
            <a:lvl5pPr marL="771525"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844">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1997314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1350" b="0" cap="all"/>
            </a:lvl1pPr>
          </a:lstStyle>
          <a:p>
            <a:r>
              <a:rPr lang="en-US"/>
              <a:t>Click to edit Master title style</a:t>
            </a:r>
            <a:endParaRPr lang="en-US" dirty="0"/>
          </a:p>
        </p:txBody>
      </p:sp>
      <p:sp>
        <p:nvSpPr>
          <p:cNvPr id="3" name="Text Placeholder 2"/>
          <p:cNvSpPr>
            <a:spLocks noGrp="1"/>
          </p:cNvSpPr>
          <p:nvPr>
            <p:ph type="body" idx="1"/>
          </p:nvPr>
        </p:nvSpPr>
        <p:spPr>
          <a:xfrm>
            <a:off x="1141414" y="4777381"/>
            <a:ext cx="9906001" cy="860400"/>
          </a:xfrm>
        </p:spPr>
        <p:txBody>
          <a:bodyPr vert="horz" lIns="91440" tIns="45720" rIns="91440" bIns="45720" rtlCol="0" anchor="t">
            <a:normAutofit/>
          </a:bodyPr>
          <a:lstStyle>
            <a:lvl1pPr>
              <a:defRPr lang="en-US" sz="844">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99925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375"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375" dirty="0">
                <a:solidFill>
                  <a:schemeClr val="accent1"/>
                </a:solidFill>
              </a:rPr>
              <a:t>”</a:t>
            </a:r>
          </a:p>
        </p:txBody>
      </p:sp>
      <p:sp>
        <p:nvSpPr>
          <p:cNvPr id="2" name="Title 1"/>
          <p:cNvSpPr>
            <a:spLocks noGrp="1"/>
          </p:cNvSpPr>
          <p:nvPr>
            <p:ph type="title"/>
          </p:nvPr>
        </p:nvSpPr>
        <p:spPr>
          <a:xfrm>
            <a:off x="1446217" y="609607"/>
            <a:ext cx="9296399" cy="2743199"/>
          </a:xfrm>
        </p:spPr>
        <p:txBody>
          <a:bodyPr anchor="ctr">
            <a:normAutofit/>
          </a:bodyPr>
          <a:lstStyle>
            <a:lvl1pPr algn="l">
              <a:defRPr sz="135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1013"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760">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12417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7" y="609607"/>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1181"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760">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4127378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7" y="609600"/>
            <a:ext cx="9905999"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70683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7" y="609605"/>
            <a:ext cx="2210515"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0946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12657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1688" b="0" cap="all"/>
            </a:lvl1pPr>
          </a:lstStyle>
          <a:p>
            <a:r>
              <a:rPr lang="en-US"/>
              <a:t>Click to edit Master title style</a:t>
            </a:r>
            <a:endParaRPr lang="en-US" dirty="0"/>
          </a:p>
        </p:txBody>
      </p:sp>
      <p:sp>
        <p:nvSpPr>
          <p:cNvPr id="3" name="Text Placeholder 2"/>
          <p:cNvSpPr>
            <a:spLocks noGrp="1"/>
          </p:cNvSpPr>
          <p:nvPr>
            <p:ph type="body" idx="1"/>
          </p:nvPr>
        </p:nvSpPr>
        <p:spPr>
          <a:xfrm>
            <a:off x="1751016" y="4777381"/>
            <a:ext cx="8686801" cy="860400"/>
          </a:xfrm>
        </p:spPr>
        <p:txBody>
          <a:bodyPr anchor="t">
            <a:normAutofit/>
          </a:bodyPr>
          <a:lstStyle>
            <a:lvl1pPr marL="0" indent="0" algn="r">
              <a:buNone/>
              <a:defRPr sz="844">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45793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7005"/>
            <a:ext cx="4876800" cy="3124201"/>
          </a:xfrm>
        </p:spPr>
        <p:txBody>
          <a:bodyPr>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62697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1" y="2658533"/>
            <a:ext cx="4588931" cy="576262"/>
          </a:xfrm>
        </p:spPr>
        <p:txBody>
          <a:bodyPr anchor="b">
            <a:noAutofit/>
          </a:bodyPr>
          <a:lstStyle>
            <a:lvl1pPr marL="0" indent="0">
              <a:buNone/>
              <a:defRPr sz="1181" b="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4" name="Content Placeholder 3"/>
          <p:cNvSpPr>
            <a:spLocks noGrp="1"/>
          </p:cNvSpPr>
          <p:nvPr>
            <p:ph sz="half" idx="2"/>
          </p:nvPr>
        </p:nvSpPr>
        <p:spPr>
          <a:xfrm>
            <a:off x="1141412" y="3243268"/>
            <a:ext cx="4876800" cy="2547937"/>
          </a:xfrm>
        </p:spPr>
        <p:txBody>
          <a:bodyPr anchor="t">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1181" b="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6" name="Content Placeholder 5"/>
          <p:cNvSpPr>
            <a:spLocks noGrp="1"/>
          </p:cNvSpPr>
          <p:nvPr>
            <p:ph sz="quarter" idx="4"/>
          </p:nvPr>
        </p:nvSpPr>
        <p:spPr>
          <a:xfrm>
            <a:off x="6170616" y="3243268"/>
            <a:ext cx="4876801" cy="2547937"/>
          </a:xfrm>
        </p:spPr>
        <p:txBody>
          <a:bodyPr anchor="t">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8" name="Footer Placeholder 7"/>
          <p:cNvSpPr>
            <a:spLocks noGrp="1"/>
          </p:cNvSpPr>
          <p:nvPr>
            <p:ph type="ftr" sz="quarter" idx="11"/>
          </p:nvPr>
        </p:nvSpPr>
        <p:spPr>
          <a:xfrm>
            <a:off x="1141412" y="5883281"/>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60239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4" name="Footer Placeholder 3"/>
          <p:cNvSpPr>
            <a:spLocks noGrp="1"/>
          </p:cNvSpPr>
          <p:nvPr>
            <p:ph type="ftr" sz="quarter" idx="11"/>
          </p:nvPr>
        </p:nvSpPr>
        <p:spPr>
          <a:xfrm>
            <a:off x="1141412" y="5883281"/>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15809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3" name="Footer Placeholder 2"/>
          <p:cNvSpPr>
            <a:spLocks noGrp="1"/>
          </p:cNvSpPr>
          <p:nvPr>
            <p:ph type="ftr" sz="quarter" idx="11"/>
          </p:nvPr>
        </p:nvSpPr>
        <p:spPr>
          <a:xfrm>
            <a:off x="1141412" y="5883281"/>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77356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6" y="1600200"/>
            <a:ext cx="3549121" cy="1371600"/>
          </a:xfrm>
        </p:spPr>
        <p:txBody>
          <a:bodyPr anchor="b">
            <a:normAutofit/>
          </a:bodyPr>
          <a:lstStyle>
            <a:lvl1pPr algn="l">
              <a:defRPr sz="1013" b="0"/>
            </a:lvl1pPr>
          </a:lstStyle>
          <a:p>
            <a:r>
              <a:rPr lang="en-US"/>
              <a:t>Click to edit Master title style</a:t>
            </a:r>
            <a:endParaRPr lang="en-US" dirty="0"/>
          </a:p>
        </p:txBody>
      </p:sp>
      <p:sp>
        <p:nvSpPr>
          <p:cNvPr id="3" name="Content Placeholder 2"/>
          <p:cNvSpPr>
            <a:spLocks noGrp="1"/>
          </p:cNvSpPr>
          <p:nvPr>
            <p:ph idx="1"/>
          </p:nvPr>
        </p:nvSpPr>
        <p:spPr>
          <a:xfrm>
            <a:off x="5103816" y="609601"/>
            <a:ext cx="5943601" cy="5181600"/>
          </a:xfrm>
        </p:spPr>
        <p:txBody>
          <a:bodyPr anchor="ctr">
            <a:normAutofit/>
          </a:bodyPr>
          <a:lstStyle>
            <a:lvl1pPr>
              <a:defRPr sz="844"/>
            </a:lvl1pPr>
            <a:lvl2pPr>
              <a:defRPr sz="760"/>
            </a:lvl2pPr>
            <a:lvl3pPr>
              <a:defRPr sz="675"/>
            </a:lvl3pPr>
            <a:lvl4pPr>
              <a:defRPr sz="591"/>
            </a:lvl4pPr>
            <a:lvl5pPr>
              <a:defRPr sz="591"/>
            </a:lvl5pPr>
            <a:lvl6pPr>
              <a:defRPr sz="591"/>
            </a:lvl6pPr>
            <a:lvl7pPr>
              <a:defRPr sz="591"/>
            </a:lvl7pPr>
            <a:lvl8pPr>
              <a:defRPr sz="591"/>
            </a:lvl8pPr>
            <a:lvl9pPr>
              <a:defRPr sz="59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6" y="2971800"/>
            <a:ext cx="3549121" cy="1828800"/>
          </a:xfrm>
        </p:spPr>
        <p:txBody>
          <a:bodyPr>
            <a:normAutofit/>
          </a:bodyPr>
          <a:lstStyle>
            <a:lvl1pPr marL="0" indent="0">
              <a:buNone/>
              <a:defRPr sz="675"/>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84448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6" y="1600200"/>
            <a:ext cx="5334001" cy="1371600"/>
          </a:xfrm>
        </p:spPr>
        <p:txBody>
          <a:bodyPr anchor="b">
            <a:normAutofit/>
          </a:bodyPr>
          <a:lstStyle>
            <a:lvl1pPr algn="l">
              <a:defRPr sz="1181"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7"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675"/>
            </a:lvl1pPr>
            <a:lvl2pPr marL="192881" indent="0">
              <a:buNone/>
              <a:defRPr sz="675"/>
            </a:lvl2pPr>
            <a:lvl3pPr marL="385763" indent="0">
              <a:buNone/>
              <a:defRPr sz="675"/>
            </a:lvl3pPr>
            <a:lvl4pPr marL="578644" indent="0">
              <a:buNone/>
              <a:defRPr sz="675"/>
            </a:lvl4pPr>
            <a:lvl5pPr marL="771525" indent="0">
              <a:buNone/>
              <a:defRPr sz="675"/>
            </a:lvl5pPr>
            <a:lvl6pPr marL="964406" indent="0">
              <a:buNone/>
              <a:defRPr sz="675"/>
            </a:lvl6pPr>
            <a:lvl7pPr marL="1157288" indent="0">
              <a:buNone/>
              <a:defRPr sz="675"/>
            </a:lvl7pPr>
            <a:lvl8pPr marL="1350169" indent="0">
              <a:buNone/>
              <a:defRPr sz="675"/>
            </a:lvl8pPr>
            <a:lvl9pPr marL="1543050" indent="0">
              <a:buNone/>
              <a:defRPr sz="675"/>
            </a:lvl9pPr>
          </a:lstStyle>
          <a:p>
            <a:r>
              <a:rPr lang="en-US"/>
              <a:t>Click icon to add picture</a:t>
            </a:r>
            <a:endParaRPr lang="en-US" dirty="0"/>
          </a:p>
        </p:txBody>
      </p:sp>
      <p:sp>
        <p:nvSpPr>
          <p:cNvPr id="4" name="Text Placeholder 3"/>
          <p:cNvSpPr>
            <a:spLocks noGrp="1"/>
          </p:cNvSpPr>
          <p:nvPr>
            <p:ph type="body" sz="half" idx="2"/>
          </p:nvPr>
        </p:nvSpPr>
        <p:spPr>
          <a:xfrm>
            <a:off x="1141416" y="2971800"/>
            <a:ext cx="5334001" cy="1828800"/>
          </a:xfrm>
        </p:spPr>
        <p:txBody>
          <a:bodyPr>
            <a:normAutofit/>
          </a:bodyPr>
          <a:lstStyle>
            <a:lvl1pPr marL="0" indent="0">
              <a:buNone/>
              <a:defRPr sz="760"/>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6399212" y="5883281"/>
            <a:ext cx="914400" cy="365125"/>
          </a:xfrm>
          <a:prstGeom prst="rect">
            <a:avLst/>
          </a:prstGeom>
        </p:spPr>
        <p:txBody>
          <a:bodyPr/>
          <a:lstStyle/>
          <a:p>
            <a:fld id="{28B95B44-5FDB-EE47-980E-C86245332983}" type="datetimeFigureOut">
              <a:rPr lang="en-US" smtClean="0"/>
              <a:t>2/9/2023</a:t>
            </a:fld>
            <a:endParaRPr lang="en-US"/>
          </a:p>
        </p:txBody>
      </p:sp>
      <p:sp>
        <p:nvSpPr>
          <p:cNvPr id="6" name="Footer Placeholder 5"/>
          <p:cNvSpPr>
            <a:spLocks noGrp="1"/>
          </p:cNvSpPr>
          <p:nvPr>
            <p:ph type="ftr" sz="quarter" idx="11"/>
          </p:nvPr>
        </p:nvSpPr>
        <p:spPr>
          <a:xfrm>
            <a:off x="1141412" y="5883281"/>
            <a:ext cx="5105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742617" y="5883281"/>
            <a:ext cx="3225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54034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7" y="609600"/>
            <a:ext cx="9905999"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7" y="2667005"/>
            <a:ext cx="9905999"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5991535"/>
            <a:ext cx="12192000" cy="209288"/>
          </a:xfrm>
          <a:prstGeom prst="rect">
            <a:avLst/>
          </a:prstGeom>
          <a:solidFill>
            <a:srgbClr val="D8BE40"/>
          </a:solidFill>
        </p:spPr>
        <p:txBody>
          <a:bodyPr wrap="square" rtlCol="0">
            <a:spAutoFit/>
          </a:bodyPr>
          <a:lstStyle/>
          <a:p>
            <a:endParaRPr lang="en-US" sz="760"/>
          </a:p>
        </p:txBody>
      </p:sp>
      <p:sp>
        <p:nvSpPr>
          <p:cNvPr id="8" name="TextBox 7"/>
          <p:cNvSpPr txBox="1"/>
          <p:nvPr userDrawn="1"/>
        </p:nvSpPr>
        <p:spPr>
          <a:xfrm>
            <a:off x="0" y="5874569"/>
            <a:ext cx="12192000" cy="209288"/>
          </a:xfrm>
          <a:prstGeom prst="rect">
            <a:avLst/>
          </a:prstGeom>
          <a:solidFill>
            <a:srgbClr val="642020"/>
          </a:solidFill>
        </p:spPr>
        <p:txBody>
          <a:bodyPr wrap="square" rtlCol="0">
            <a:spAutoFit/>
          </a:bodyPr>
          <a:lstStyle/>
          <a:p>
            <a:endParaRPr lang="en-US" sz="760"/>
          </a:p>
        </p:txBody>
      </p:sp>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189729" y="5560822"/>
            <a:ext cx="1163819" cy="1163819"/>
          </a:xfrm>
          <a:prstGeom prst="rect">
            <a:avLst/>
          </a:prstGeom>
          <a:effectLst/>
        </p:spPr>
      </p:pic>
    </p:spTree>
    <p:extLst>
      <p:ext uri="{BB962C8B-B14F-4D97-AF65-F5344CB8AC3E}">
        <p14:creationId xmlns:p14="http://schemas.microsoft.com/office/powerpoint/2010/main" val="39300863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192881" rtl="0" eaLnBrk="1" latinLnBrk="0" hangingPunct="1">
        <a:spcBef>
          <a:spcPct val="0"/>
        </a:spcBef>
        <a:buNone/>
        <a:defRPr sz="135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0551" indent="-120551" algn="l" defTabSz="192881" rtl="0" eaLnBrk="1" latinLnBrk="0" hangingPunct="1">
        <a:spcBef>
          <a:spcPct val="20000"/>
        </a:spcBef>
        <a:spcAft>
          <a:spcPts val="254"/>
        </a:spcAft>
        <a:buClr>
          <a:schemeClr val="tx1"/>
        </a:buClr>
        <a:buSzPct val="100000"/>
        <a:buFont typeface="Arial"/>
        <a:buChar char="•"/>
        <a:defRPr sz="844"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313433" indent="-120551" algn="l" defTabSz="192881" rtl="0" eaLnBrk="1" latinLnBrk="0" hangingPunct="1">
        <a:spcBef>
          <a:spcPct val="20000"/>
        </a:spcBef>
        <a:spcAft>
          <a:spcPts val="254"/>
        </a:spcAft>
        <a:buClr>
          <a:schemeClr val="tx1"/>
        </a:buClr>
        <a:buSzPct val="100000"/>
        <a:buFont typeface="Arial"/>
        <a:buChar char="•"/>
        <a:defRPr sz="76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506314" indent="-120551" algn="l" defTabSz="192881" rtl="0" eaLnBrk="1" latinLnBrk="0" hangingPunct="1">
        <a:spcBef>
          <a:spcPct val="20000"/>
        </a:spcBef>
        <a:spcAft>
          <a:spcPts val="254"/>
        </a:spcAft>
        <a:buClr>
          <a:schemeClr val="tx1"/>
        </a:buClr>
        <a:buSzPct val="100000"/>
        <a:buFont typeface="Arial"/>
        <a:buChar char="•"/>
        <a:defRPr sz="675"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650975" indent="-72331" algn="l" defTabSz="192881" rtl="0" eaLnBrk="1" latinLnBrk="0" hangingPunct="1">
        <a:spcBef>
          <a:spcPct val="20000"/>
        </a:spcBef>
        <a:spcAft>
          <a:spcPts val="254"/>
        </a:spcAft>
        <a:buClr>
          <a:schemeClr val="tx1"/>
        </a:buClr>
        <a:buSzPct val="100000"/>
        <a:buFont typeface="Arial"/>
        <a:buChar char="•"/>
        <a:defRPr sz="59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843856" indent="-72331" algn="l" defTabSz="192881" rtl="0" eaLnBrk="1" latinLnBrk="0" hangingPunct="1">
        <a:spcBef>
          <a:spcPct val="20000"/>
        </a:spcBef>
        <a:spcAft>
          <a:spcPts val="254"/>
        </a:spcAft>
        <a:buClr>
          <a:schemeClr val="tx1"/>
        </a:buClr>
        <a:buSzPct val="100000"/>
        <a:buFont typeface="Arial"/>
        <a:buChar char="•"/>
        <a:defRPr sz="59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060847"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1253729"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1446610"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1639491"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192881" rtl="0" eaLnBrk="1" latinLnBrk="0" hangingPunct="1">
        <a:defRPr sz="760" kern="1200">
          <a:solidFill>
            <a:schemeClr val="tx1"/>
          </a:solidFill>
          <a:latin typeface="+mn-lt"/>
          <a:ea typeface="+mn-ea"/>
          <a:cs typeface="+mn-cs"/>
        </a:defRPr>
      </a:lvl1pPr>
      <a:lvl2pPr marL="192881" algn="l" defTabSz="192881" rtl="0" eaLnBrk="1" latinLnBrk="0" hangingPunct="1">
        <a:defRPr sz="760" kern="1200">
          <a:solidFill>
            <a:schemeClr val="tx1"/>
          </a:solidFill>
          <a:latin typeface="+mn-lt"/>
          <a:ea typeface="+mn-ea"/>
          <a:cs typeface="+mn-cs"/>
        </a:defRPr>
      </a:lvl2pPr>
      <a:lvl3pPr marL="385763" algn="l" defTabSz="192881" rtl="0" eaLnBrk="1" latinLnBrk="0" hangingPunct="1">
        <a:defRPr sz="760" kern="1200">
          <a:solidFill>
            <a:schemeClr val="tx1"/>
          </a:solidFill>
          <a:latin typeface="+mn-lt"/>
          <a:ea typeface="+mn-ea"/>
          <a:cs typeface="+mn-cs"/>
        </a:defRPr>
      </a:lvl3pPr>
      <a:lvl4pPr marL="578644" algn="l" defTabSz="192881" rtl="0" eaLnBrk="1" latinLnBrk="0" hangingPunct="1">
        <a:defRPr sz="760" kern="1200">
          <a:solidFill>
            <a:schemeClr val="tx1"/>
          </a:solidFill>
          <a:latin typeface="+mn-lt"/>
          <a:ea typeface="+mn-ea"/>
          <a:cs typeface="+mn-cs"/>
        </a:defRPr>
      </a:lvl4pPr>
      <a:lvl5pPr marL="771525" algn="l" defTabSz="192881" rtl="0" eaLnBrk="1" latinLnBrk="0" hangingPunct="1">
        <a:defRPr sz="760" kern="1200">
          <a:solidFill>
            <a:schemeClr val="tx1"/>
          </a:solidFill>
          <a:latin typeface="+mn-lt"/>
          <a:ea typeface="+mn-ea"/>
          <a:cs typeface="+mn-cs"/>
        </a:defRPr>
      </a:lvl5pPr>
      <a:lvl6pPr marL="964406" algn="l" defTabSz="192881" rtl="0" eaLnBrk="1" latinLnBrk="0" hangingPunct="1">
        <a:defRPr sz="760" kern="1200">
          <a:solidFill>
            <a:schemeClr val="tx1"/>
          </a:solidFill>
          <a:latin typeface="+mn-lt"/>
          <a:ea typeface="+mn-ea"/>
          <a:cs typeface="+mn-cs"/>
        </a:defRPr>
      </a:lvl6pPr>
      <a:lvl7pPr marL="1157288" algn="l" defTabSz="192881" rtl="0" eaLnBrk="1" latinLnBrk="0" hangingPunct="1">
        <a:defRPr sz="760" kern="1200">
          <a:solidFill>
            <a:schemeClr val="tx1"/>
          </a:solidFill>
          <a:latin typeface="+mn-lt"/>
          <a:ea typeface="+mn-ea"/>
          <a:cs typeface="+mn-cs"/>
        </a:defRPr>
      </a:lvl7pPr>
      <a:lvl8pPr marL="1350169" algn="l" defTabSz="192881" rtl="0" eaLnBrk="1" latinLnBrk="0" hangingPunct="1">
        <a:defRPr sz="760" kern="1200">
          <a:solidFill>
            <a:schemeClr val="tx1"/>
          </a:solidFill>
          <a:latin typeface="+mn-lt"/>
          <a:ea typeface="+mn-ea"/>
          <a:cs typeface="+mn-cs"/>
        </a:defRPr>
      </a:lvl8pPr>
      <a:lvl9pPr marL="1543050" algn="l" defTabSz="192881"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036320" y="1368034"/>
            <a:ext cx="4899893" cy="4333915"/>
          </a:xfrm>
          <a:prstGeom prst="rect">
            <a:avLst/>
          </a:prstGeom>
        </p:spPr>
      </p:pic>
      <p:pic>
        <p:nvPicPr>
          <p:cNvPr id="6" name="Picture 5"/>
          <p:cNvPicPr>
            <a:picLocks noChangeAspect="1"/>
          </p:cNvPicPr>
          <p:nvPr/>
        </p:nvPicPr>
        <p:blipFill>
          <a:blip r:embed="rId6"/>
          <a:stretch>
            <a:fillRect/>
          </a:stretch>
        </p:blipFill>
        <p:spPr>
          <a:xfrm>
            <a:off x="6477458" y="3815512"/>
            <a:ext cx="4830621" cy="1886437"/>
          </a:xfrm>
          <a:prstGeom prst="rect">
            <a:avLst/>
          </a:prstGeom>
        </p:spPr>
      </p:pic>
      <p:sp>
        <p:nvSpPr>
          <p:cNvPr id="4" name="TextBox 3"/>
          <p:cNvSpPr txBox="1"/>
          <p:nvPr/>
        </p:nvSpPr>
        <p:spPr>
          <a:xfrm>
            <a:off x="802640" y="466102"/>
            <a:ext cx="10586720" cy="769441"/>
          </a:xfrm>
          <a:prstGeom prst="rect">
            <a:avLst/>
          </a:prstGeom>
          <a:solidFill>
            <a:srgbClr val="FFC000"/>
          </a:solidFill>
          <a:ln>
            <a:solidFill>
              <a:schemeClr val="tx1"/>
            </a:solidFill>
          </a:ln>
        </p:spPr>
        <p:txBody>
          <a:bodyPr wrap="square" rtlCol="0">
            <a:spAutoFit/>
          </a:bodyPr>
          <a:lstStyle/>
          <a:p>
            <a:pPr algn="ctr"/>
            <a:r>
              <a:rPr lang="en-US" sz="4400" b="1" dirty="0">
                <a:latin typeface="Gadugi" panose="020B0502040204020203" pitchFamily="34" charset="0"/>
                <a:ea typeface="Gadugi" panose="020B0502040204020203" pitchFamily="34" charset="0"/>
              </a:rPr>
              <a:t>Planning for Grade Eleven</a:t>
            </a:r>
          </a:p>
        </p:txBody>
      </p:sp>
      <p:pic>
        <p:nvPicPr>
          <p:cNvPr id="7" name="Picture 6"/>
          <p:cNvPicPr>
            <a:picLocks noChangeAspect="1"/>
          </p:cNvPicPr>
          <p:nvPr/>
        </p:nvPicPr>
        <p:blipFill>
          <a:blip r:embed="rId7"/>
          <a:stretch>
            <a:fillRect/>
          </a:stretch>
        </p:blipFill>
        <p:spPr>
          <a:xfrm>
            <a:off x="6477457" y="1385199"/>
            <a:ext cx="4830621" cy="2280656"/>
          </a:xfrm>
          <a:prstGeom prst="rect">
            <a:avLst/>
          </a:prstGeom>
        </p:spPr>
      </p:pic>
      <p:pic>
        <p:nvPicPr>
          <p:cNvPr id="3" name="Audio 2">
            <a:hlinkClick r:id="" action="ppaction://media"/>
            <a:extLst>
              <a:ext uri="{FF2B5EF4-FFF2-40B4-BE49-F238E27FC236}">
                <a16:creationId xmlns:a16="http://schemas.microsoft.com/office/drawing/2014/main" id="{F3A26939-1A32-4238-80AA-1681D39587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824124237"/>
      </p:ext>
    </p:extLst>
  </p:cSld>
  <p:clrMapOvr>
    <a:masterClrMapping/>
  </p:clrMapOvr>
  <mc:AlternateContent xmlns:mc="http://schemas.openxmlformats.org/markup-compatibility/2006" xmlns:p14="http://schemas.microsoft.com/office/powerpoint/2010/main">
    <mc:Choice Requires="p14">
      <p:transition spd="slow" p14:dur="2000" advTm="9381"/>
    </mc:Choice>
    <mc:Fallback xmlns="">
      <p:transition spd="slow" advTm="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Shape 206"/>
          <p:cNvSpPr txBox="1">
            <a:spLocks noGrp="1"/>
          </p:cNvSpPr>
          <p:nvPr>
            <p:ph type="body" idx="1"/>
          </p:nvPr>
        </p:nvSpPr>
        <p:spPr>
          <a:xfrm>
            <a:off x="2011680" y="1229361"/>
            <a:ext cx="9164319" cy="4693920"/>
          </a:xfrm>
          <a:prstGeom prst="rect">
            <a:avLst/>
          </a:prstGeom>
          <a:noFill/>
          <a:ln>
            <a:noFill/>
          </a:ln>
        </p:spPr>
        <p:txBody>
          <a:bodyPr vert="horz" lIns="91425" tIns="45700" rIns="91425" bIns="45700" rtlCol="0" anchor="t" anchorCtr="0">
            <a:noAutofit/>
          </a:bodyPr>
          <a:lstStyle/>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Anthropology</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Law   Travel &amp; Tourism</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Tech Design		Co-ed </a:t>
            </a:r>
            <a:r>
              <a:rPr lang="en-US" sz="3200" cap="none" dirty="0" err="1">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Phys.Ed</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endParaRPr>
          </a:p>
          <a:p>
            <a:pPr marL="0" indent="0" defTabSz="914400">
              <a:spcAft>
                <a:spcPts val="0"/>
              </a:spcAft>
              <a:buClr>
                <a:prstClr val="white">
                  <a:shade val="95000"/>
                </a:prstClr>
              </a:buClr>
              <a:buSzPct val="65000"/>
              <a:buNone/>
              <a:defRPr/>
            </a:pPr>
            <a:r>
              <a:rPr lang="en-US" sz="3200" cap="none" dirty="0" err="1">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ComTech</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 Video	Live Fit   </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Media Art			Computer Programming	</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Yearbook			Biology, </a:t>
            </a:r>
            <a:r>
              <a:rPr lang="en-US" sz="3200" cap="none" dirty="0" err="1">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Chem</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 Physics</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Guitar  Accounting   Environmental Science</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Robotics			Marketing</a:t>
            </a:r>
          </a:p>
          <a:p>
            <a:pPr marL="0" indent="0" defTabSz="914400">
              <a:spcAft>
                <a:spcPts val="0"/>
              </a:spcAft>
              <a:buClr>
                <a:prstClr val="white">
                  <a:shade val="95000"/>
                </a:prstClr>
              </a:buClr>
              <a:buSzPct val="65000"/>
              <a:buNone/>
              <a:defRPr/>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sym typeface="Libre Baskerville"/>
              </a:rPr>
              <a:t>American History	Peer Tutoring</a:t>
            </a:r>
          </a:p>
        </p:txBody>
      </p:sp>
      <p:sp>
        <p:nvSpPr>
          <p:cNvPr id="3" name="Title 2">
            <a:extLst>
              <a:ext uri="{FF2B5EF4-FFF2-40B4-BE49-F238E27FC236}">
                <a16:creationId xmlns:a16="http://schemas.microsoft.com/office/drawing/2014/main" id="{7A4B6E48-9219-4B22-9A66-83DE8D23F55B}"/>
              </a:ext>
            </a:extLst>
          </p:cNvPr>
          <p:cNvSpPr>
            <a:spLocks noGrp="1"/>
          </p:cNvSpPr>
          <p:nvPr>
            <p:ph type="title"/>
          </p:nvPr>
        </p:nvSpPr>
        <p:spPr>
          <a:xfrm>
            <a:off x="711200" y="360218"/>
            <a:ext cx="10779760" cy="976213"/>
          </a:xfrm>
          <a:solidFill>
            <a:srgbClr val="FFC000"/>
          </a:solidFill>
          <a:ln>
            <a:solidFill>
              <a:schemeClr val="tx1"/>
            </a:solidFill>
          </a:ln>
        </p:spPr>
        <p:txBody>
          <a:bodyPr>
            <a:normAutofit/>
          </a:bodyPr>
          <a:lstStyle/>
          <a:p>
            <a:pPr algn="ctr"/>
            <a:r>
              <a:rPr lang="en-US" sz="36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Choices, Choices, Choices</a:t>
            </a:r>
          </a:p>
        </p:txBody>
      </p:sp>
      <p:pic>
        <p:nvPicPr>
          <p:cNvPr id="2" name="Audio 1">
            <a:hlinkClick r:id="" action="ppaction://media"/>
            <a:extLst>
              <a:ext uri="{FF2B5EF4-FFF2-40B4-BE49-F238E27FC236}">
                <a16:creationId xmlns:a16="http://schemas.microsoft.com/office/drawing/2014/main" id="{9A9CBD1D-63D1-470C-AB38-16167A8A0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622865389"/>
      </p:ext>
    </p:extLst>
  </p:cSld>
  <p:clrMapOvr>
    <a:masterClrMapping/>
  </p:clrMapOvr>
  <mc:AlternateContent xmlns:mc="http://schemas.openxmlformats.org/markup-compatibility/2006" xmlns:p14="http://schemas.microsoft.com/office/powerpoint/2010/main">
    <mc:Choice Requires="p14">
      <p:transition spd="slow" p14:dur="2000" advTm="29273"/>
    </mc:Choice>
    <mc:Fallback xmlns="">
      <p:transition spd="slow" advTm="2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387929"/>
            <a:ext cx="10769600" cy="748145"/>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Cooperative Education (Co-op)</a:t>
            </a:r>
          </a:p>
        </p:txBody>
      </p:sp>
      <p:sp>
        <p:nvSpPr>
          <p:cNvPr id="3" name="Content Placeholder 2"/>
          <p:cNvSpPr>
            <a:spLocks noGrp="1"/>
          </p:cNvSpPr>
          <p:nvPr>
            <p:ph idx="1"/>
          </p:nvPr>
        </p:nvSpPr>
        <p:spPr>
          <a:xfrm>
            <a:off x="1757680" y="886692"/>
            <a:ext cx="8676639" cy="4904515"/>
          </a:xfrm>
        </p:spPr>
        <p:txBody>
          <a:bodyPr>
            <a:noAutofit/>
          </a:bodyPr>
          <a:lstStyle/>
          <a:p>
            <a:pPr marL="0" indent="0" defTabSz="914400">
              <a:spcAft>
                <a:spcPts val="0"/>
              </a:spcAft>
              <a:buClr>
                <a:prstClr val="white">
                  <a:shade val="95000"/>
                </a:prstClr>
              </a:buClr>
              <a:buSzPct val="65000"/>
              <a:buNone/>
              <a:defRPr/>
            </a:pPr>
            <a:endParaRPr lang="en-CA" sz="2400" b="1" cap="none" dirty="0">
              <a:solidFill>
                <a:schemeClr val="tx1"/>
              </a:solidFill>
              <a:effectLst/>
              <a:latin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r>
              <a:rPr lang="en-CA" sz="2400" b="1" cap="none" dirty="0">
                <a:solidFill>
                  <a:schemeClr val="tx1"/>
                </a:solidFill>
                <a:effectLst/>
                <a:latin typeface="Gadugi" panose="020B0502040204020203" pitchFamily="34" charset="0"/>
                <a:cs typeface="Times New Roman" panose="02020603050405020304" pitchFamily="18" charset="0"/>
              </a:rPr>
              <a:t>Teachers:  Mr. Farrell and Mr. McDonald  </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Why take Co-op?</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Job experience   	  * hands-on     	* resumé builder</a:t>
            </a:r>
          </a:p>
          <a:p>
            <a:pPr marL="0" indent="0" defTabSz="914400">
              <a:spcAft>
                <a:spcPts val="0"/>
              </a:spcAft>
              <a:buClr>
                <a:prstClr val="white">
                  <a:shade val="95000"/>
                </a:prstClr>
              </a:buClr>
              <a:buSzPct val="65000"/>
              <a:buNone/>
              <a:defRPr/>
            </a:pPr>
            <a:endParaRPr lang="en-US" sz="2400" cap="none" dirty="0">
              <a:solidFill>
                <a:schemeClr val="tx1"/>
              </a:solidFill>
              <a:effectLst/>
              <a:latin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Types of placements:</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 daycares and schools    - auto garage</a:t>
            </a:r>
          </a:p>
          <a:p>
            <a:pPr marL="0" indent="0" defTabSz="914400">
              <a:spcAft>
                <a:spcPts val="0"/>
              </a:spcAft>
              <a:buClr>
                <a:prstClr val="white">
                  <a:shade val="95000"/>
                </a:prstClr>
              </a:buClr>
              <a:buSzPct val="65000"/>
              <a:buNone/>
              <a:defRPr/>
            </a:pPr>
            <a:r>
              <a:rPr lang="en-US" sz="2400" cap="none" dirty="0">
                <a:solidFill>
                  <a:schemeClr val="tx1"/>
                </a:solidFill>
                <a:effectLst/>
                <a:latin typeface="Gadugi" panose="020B0502040204020203" pitchFamily="34" charset="0"/>
                <a:cs typeface="Times New Roman" panose="02020603050405020304" pitchFamily="18" charset="0"/>
              </a:rPr>
              <a:t>       - </a:t>
            </a:r>
            <a:r>
              <a:rPr lang="en-US" sz="2400" cap="none" dirty="0" err="1">
                <a:solidFill>
                  <a:schemeClr val="tx1"/>
                </a:solidFill>
                <a:effectLst/>
                <a:latin typeface="Gadugi" panose="020B0502040204020203" pitchFamily="34" charset="0"/>
                <a:cs typeface="Times New Roman" panose="02020603050405020304" pitchFamily="18" charset="0"/>
              </a:rPr>
              <a:t>Cogeco</a:t>
            </a:r>
            <a:r>
              <a:rPr lang="en-US" sz="2400" cap="none" dirty="0">
                <a:solidFill>
                  <a:schemeClr val="tx1"/>
                </a:solidFill>
                <a:effectLst/>
                <a:latin typeface="Gadugi" panose="020B0502040204020203" pitchFamily="34" charset="0"/>
                <a:cs typeface="Times New Roman" panose="02020603050405020304" pitchFamily="18" charset="0"/>
              </a:rPr>
              <a:t>                          - construction</a:t>
            </a:r>
          </a:p>
          <a:p>
            <a:pPr marL="0" indent="0" defTabSz="914400">
              <a:spcAft>
                <a:spcPts val="0"/>
              </a:spcAft>
              <a:buClr>
                <a:prstClr val="white">
                  <a:shade val="95000"/>
                </a:prstClr>
              </a:buClr>
              <a:buSzPct val="65000"/>
              <a:buNone/>
              <a:defRPr/>
            </a:pPr>
            <a:endParaRPr lang="en-US" sz="2400" cap="none" dirty="0">
              <a:solidFill>
                <a:schemeClr val="tx1"/>
              </a:solidFill>
              <a:effectLst/>
              <a:latin typeface="Gadugi" panose="020B0502040204020203" pitchFamily="34" charset="0"/>
              <a:cs typeface="Times New Roman" panose="02020603050405020304" pitchFamily="18" charset="0"/>
            </a:endParaRPr>
          </a:p>
          <a:p>
            <a:pPr marL="137160" indent="0" defTabSz="914400">
              <a:spcAft>
                <a:spcPts val="0"/>
              </a:spcAft>
              <a:buClr>
                <a:prstClr val="white">
                  <a:shade val="95000"/>
                </a:prstClr>
              </a:buClr>
              <a:buSzPct val="65000"/>
              <a:buNone/>
              <a:defRPr/>
            </a:pPr>
            <a:r>
              <a:rPr lang="en-CA" sz="2400" cap="none" dirty="0">
                <a:solidFill>
                  <a:schemeClr val="tx1"/>
                </a:solidFill>
                <a:effectLst/>
                <a:latin typeface="Gadugi" panose="020B0502040204020203" pitchFamily="34" charset="0"/>
                <a:cs typeface="Times New Roman" panose="02020603050405020304" pitchFamily="18" charset="0"/>
              </a:rPr>
              <a:t>Choose </a:t>
            </a:r>
            <a:r>
              <a:rPr lang="en-CA" sz="2400" b="1" cap="none" dirty="0">
                <a:solidFill>
                  <a:schemeClr val="tx1"/>
                </a:solidFill>
                <a:effectLst/>
                <a:latin typeface="Gadugi" panose="020B0502040204020203" pitchFamily="34" charset="0"/>
                <a:cs typeface="Times New Roman" panose="02020603050405020304" pitchFamily="18" charset="0"/>
              </a:rPr>
              <a:t>COPX02 (half day) or COPX04 (full day) in myBlueprint</a:t>
            </a:r>
            <a:r>
              <a:rPr lang="en-CA" sz="2400" cap="none" dirty="0">
                <a:solidFill>
                  <a:schemeClr val="tx1"/>
                </a:solidFill>
                <a:effectLst/>
                <a:latin typeface="Gadugi" panose="020B0502040204020203" pitchFamily="34" charset="0"/>
                <a:cs typeface="Times New Roman" panose="02020603050405020304" pitchFamily="18" charset="0"/>
              </a:rPr>
              <a:t>.</a:t>
            </a:r>
          </a:p>
          <a:p>
            <a:endParaRPr lang="en-US" sz="2400" dirty="0">
              <a:solidFill>
                <a:schemeClr val="tx1"/>
              </a:solidFill>
              <a:latin typeface="Gadugi" panose="020B0502040204020203" pitchFamily="34" charset="0"/>
            </a:endParaRPr>
          </a:p>
        </p:txBody>
      </p:sp>
      <p:pic>
        <p:nvPicPr>
          <p:cNvPr id="4" name="Audio 3">
            <a:hlinkClick r:id="" action="ppaction://media"/>
            <a:extLst>
              <a:ext uri="{FF2B5EF4-FFF2-40B4-BE49-F238E27FC236}">
                <a16:creationId xmlns:a16="http://schemas.microsoft.com/office/drawing/2014/main" id="{8B07EA90-95CB-40B2-825B-F400044551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986893677"/>
      </p:ext>
    </p:extLst>
  </p:cSld>
  <p:clrMapOvr>
    <a:masterClrMapping/>
  </p:clrMapOvr>
  <mc:AlternateContent xmlns:mc="http://schemas.openxmlformats.org/markup-compatibility/2006" xmlns:p14="http://schemas.microsoft.com/office/powerpoint/2010/main">
    <mc:Choice Requires="p14">
      <p:transition spd="slow" p14:dur="2000" advTm="33093"/>
    </mc:Choice>
    <mc:Fallback xmlns="">
      <p:transition spd="slow" advTm="3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 y="152401"/>
            <a:ext cx="10921999" cy="894080"/>
          </a:xfrm>
          <a:solidFill>
            <a:srgbClr val="FFC000"/>
          </a:solidFill>
          <a:ln>
            <a:solidFill>
              <a:schemeClr val="tx1"/>
            </a:solidFill>
          </a:ln>
        </p:spPr>
        <p:txBody>
          <a:bodyPr>
            <a:normAutofit/>
          </a:bodyPr>
          <a:lstStyle/>
          <a:p>
            <a:pPr algn="ctr"/>
            <a:r>
              <a:rPr lang="en-US"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Specialist High Skills Major</a:t>
            </a:r>
          </a:p>
        </p:txBody>
      </p:sp>
      <p:sp>
        <p:nvSpPr>
          <p:cNvPr id="3" name="Content Placeholder 2"/>
          <p:cNvSpPr>
            <a:spLocks noGrp="1"/>
          </p:cNvSpPr>
          <p:nvPr>
            <p:ph idx="1"/>
          </p:nvPr>
        </p:nvSpPr>
        <p:spPr>
          <a:xfrm>
            <a:off x="1249680" y="1046480"/>
            <a:ext cx="9164320" cy="4998720"/>
          </a:xfrm>
        </p:spPr>
        <p:txBody>
          <a:bodyPr>
            <a:normAutofit fontScale="62500" lnSpcReduction="20000"/>
          </a:bodyPr>
          <a:lstStyle/>
          <a:p>
            <a:pPr marL="0" indent="0" defTabSz="914400">
              <a:spcAft>
                <a:spcPts val="0"/>
              </a:spcAft>
              <a:buClr>
                <a:prstClr val="white">
                  <a:shade val="95000"/>
                </a:prstClr>
              </a:buClr>
              <a:buSzPct val="65000"/>
              <a:buNone/>
              <a:defRPr/>
            </a:pPr>
            <a:r>
              <a:rPr lang="en-US" sz="3800" b="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SHSM at RND:</a:t>
            </a:r>
          </a:p>
          <a:p>
            <a:pPr marL="548640" indent="-411480" defTabSz="914400">
              <a:spcAft>
                <a:spcPts val="0"/>
              </a:spcAft>
              <a:buClr>
                <a:prstClr val="white">
                  <a:shade val="95000"/>
                </a:prstClr>
              </a:buClr>
              <a:buSzPct val="65000"/>
              <a:buFont typeface="Wingdings" panose="05000000000000000000" pitchFamily="2" charset="2"/>
              <a:buChar char="v"/>
              <a:defRPr/>
            </a:pPr>
            <a:r>
              <a:rPr lang="en-US" sz="38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Arts and Culture</a:t>
            </a:r>
          </a:p>
          <a:p>
            <a:pPr marL="548640" indent="-411480" defTabSz="914400">
              <a:spcAft>
                <a:spcPts val="0"/>
              </a:spcAft>
              <a:buClr>
                <a:prstClr val="white">
                  <a:shade val="95000"/>
                </a:prstClr>
              </a:buClr>
              <a:buSzPct val="65000"/>
              <a:buFont typeface="Wingdings" panose="05000000000000000000" pitchFamily="2" charset="2"/>
              <a:buChar char="v"/>
              <a:defRPr/>
            </a:pPr>
            <a:r>
              <a:rPr lang="en-US" sz="38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Non-Profit</a:t>
            </a:r>
          </a:p>
          <a:p>
            <a:pPr marL="548640" indent="-411480" defTabSz="914400">
              <a:spcAft>
                <a:spcPts val="0"/>
              </a:spcAft>
              <a:buClr>
                <a:prstClr val="white">
                  <a:shade val="95000"/>
                </a:prstClr>
              </a:buClr>
              <a:buSzPct val="65000"/>
              <a:buFont typeface="Wingdings" panose="05000000000000000000" pitchFamily="2" charset="2"/>
              <a:buChar char="v"/>
              <a:defRPr/>
            </a:pPr>
            <a:r>
              <a:rPr lang="en-US" sz="38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Sports</a:t>
            </a:r>
            <a:endPar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endParaRPr lang="en-US" sz="3800" i="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endParaRPr>
          </a:p>
          <a:p>
            <a:pPr marL="0" indent="0" defTabSz="914400">
              <a:spcAft>
                <a:spcPts val="0"/>
              </a:spcAft>
              <a:buClr>
                <a:prstClr val="white">
                  <a:shade val="95000"/>
                </a:prstClr>
              </a:buClr>
              <a:buSzPct val="65000"/>
              <a:buNone/>
              <a:defRPr/>
            </a:pPr>
            <a:r>
              <a:rPr lang="en-US" sz="3800" b="1" u="sng"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What is SHSM?</a:t>
            </a:r>
          </a:p>
          <a:p>
            <a:pPr marL="137160" indent="0" defTabSz="914400">
              <a:spcAft>
                <a:spcPts val="0"/>
              </a:spcAft>
              <a:buClr>
                <a:prstClr val="white"/>
              </a:buClr>
              <a:buSzPct val="65000"/>
              <a:buNone/>
              <a:defRPr/>
            </a:pP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 Experience a job sector</a:t>
            </a:r>
          </a:p>
          <a:p>
            <a:pPr marL="137160" indent="0" defTabSz="914400">
              <a:spcAft>
                <a:spcPts val="0"/>
              </a:spcAft>
              <a:buClr>
                <a:prstClr val="white"/>
              </a:buClr>
              <a:buSzPct val="65000"/>
              <a:buNone/>
              <a:defRPr/>
            </a:pP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 Bundle credits (gr.11&amp;12)</a:t>
            </a:r>
          </a:p>
          <a:p>
            <a:pPr marL="137160" indent="0" defTabSz="914400">
              <a:spcAft>
                <a:spcPts val="0"/>
              </a:spcAft>
              <a:buClr>
                <a:prstClr val="white"/>
              </a:buClr>
              <a:buSzPct val="65000"/>
              <a:buNone/>
              <a:defRPr/>
            </a:pP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 Earn Certifications (e.g. CPR, WHIMIS, etc.)</a:t>
            </a:r>
          </a:p>
          <a:p>
            <a:pPr marL="137160" indent="0" defTabSz="914400">
              <a:spcAft>
                <a:spcPts val="0"/>
              </a:spcAft>
              <a:buClr>
                <a:prstClr val="white"/>
              </a:buClr>
              <a:buSzPct val="65000"/>
              <a:buNone/>
              <a:defRPr/>
            </a:pP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 Visit to colleges/universities</a:t>
            </a:r>
          </a:p>
          <a:p>
            <a:pPr marL="137160" indent="0" defTabSz="914400">
              <a:spcAft>
                <a:spcPts val="0"/>
              </a:spcAft>
              <a:buClr>
                <a:prstClr val="white"/>
              </a:buClr>
              <a:buSzPct val="65000"/>
              <a:buNone/>
              <a:defRPr/>
            </a:pP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 Take trips to see jobs in action </a:t>
            </a:r>
          </a:p>
          <a:p>
            <a:pPr marL="548640" indent="-411480" defTabSz="914400">
              <a:spcAft>
                <a:spcPts val="0"/>
              </a:spcAft>
              <a:buClr>
                <a:prstClr val="white"/>
              </a:buClr>
              <a:buSzPct val="65000"/>
              <a:buFont typeface="Wingdings" panose="05000000000000000000" pitchFamily="2" charset="2"/>
              <a:buChar char="þ"/>
              <a:defRPr/>
            </a:pPr>
            <a:endPar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endParaRPr>
          </a:p>
          <a:p>
            <a:pPr marL="137160" indent="0" defTabSz="914400">
              <a:spcAft>
                <a:spcPts val="0"/>
              </a:spcAft>
              <a:buClr>
                <a:prstClr val="white"/>
              </a:buClr>
              <a:buSzPct val="65000"/>
              <a:buNone/>
              <a:defRPr/>
            </a:pP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At Grad receive an </a:t>
            </a:r>
            <a:r>
              <a:rPr lang="en-US" sz="38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SHSM red seal </a:t>
            </a:r>
            <a:r>
              <a:rPr lang="en-US" sz="3800"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on your diploma </a:t>
            </a:r>
          </a:p>
          <a:p>
            <a:endParaRPr lang="en-US" dirty="0"/>
          </a:p>
        </p:txBody>
      </p:sp>
      <p:pic>
        <p:nvPicPr>
          <p:cNvPr id="6" name="Audio 5">
            <a:hlinkClick r:id="" action="ppaction://media"/>
            <a:extLst>
              <a:ext uri="{FF2B5EF4-FFF2-40B4-BE49-F238E27FC236}">
                <a16:creationId xmlns:a16="http://schemas.microsoft.com/office/drawing/2014/main" id="{EED4204C-3DBB-4FFD-9EE4-2019BDA11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605343088"/>
      </p:ext>
    </p:extLst>
  </p:cSld>
  <p:clrMapOvr>
    <a:masterClrMapping/>
  </p:clrMapOvr>
  <mc:AlternateContent xmlns:mc="http://schemas.openxmlformats.org/markup-compatibility/2006" xmlns:p14="http://schemas.microsoft.com/office/powerpoint/2010/main">
    <mc:Choice Requires="p14">
      <p:transition spd="slow" p14:dur="2000" advTm="82834"/>
    </mc:Choice>
    <mc:Fallback xmlns="">
      <p:transition spd="slow" advTm="8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idx="1"/>
          </p:nvPr>
        </p:nvSpPr>
        <p:spPr>
          <a:xfrm>
            <a:off x="1981201" y="1634837"/>
            <a:ext cx="7828361" cy="4156369"/>
          </a:xfrm>
          <a:prstGeom prst="rect">
            <a:avLst/>
          </a:prstGeom>
          <a:noFill/>
          <a:ln>
            <a:noFill/>
          </a:ln>
        </p:spPr>
        <p:txBody>
          <a:bodyPr vert="horz" lIns="91425" tIns="45700" rIns="91425" bIns="45700" rtlCol="0" anchor="t" anchorCtr="0">
            <a:noAutofit/>
          </a:bodyPr>
          <a:lstStyle/>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Online research &amp; planning tool </a:t>
            </a:r>
          </a:p>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Helps students career plan</a:t>
            </a:r>
            <a:endParaRPr lang="en-US" sz="2800" cap="none" dirty="0">
              <a:solidFill>
                <a:schemeClr val="tx1"/>
              </a:solidFill>
              <a:latin typeface="Gadugi" panose="020B0502040204020203" pitchFamily="34" charset="0"/>
              <a:ea typeface="Gadugi" panose="020B0502040204020203" pitchFamily="34" charset="0"/>
              <a:cs typeface="Libre Baskerville"/>
            </a:endParaRPr>
          </a:p>
          <a:p>
            <a:pPr marL="76200" indent="0">
              <a:spcBef>
                <a:spcPts val="0"/>
              </a:spcBef>
              <a:buNone/>
            </a:pPr>
            <a:endParaRPr lang="en-US" sz="28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Access it by clicking</a:t>
            </a:r>
            <a:endParaRPr lang="en-US" sz="2800" cap="none" dirty="0">
              <a:solidFill>
                <a:schemeClr val="tx1"/>
              </a:solidFill>
              <a:latin typeface="Gadugi" panose="020B0502040204020203" pitchFamily="34" charset="0"/>
              <a:ea typeface="Gadugi" panose="020B0502040204020203" pitchFamily="34" charset="0"/>
              <a:cs typeface="Libre Baskerville"/>
            </a:endParaRPr>
          </a:p>
          <a:p>
            <a:pPr marL="76200" indent="0">
              <a:spcBef>
                <a:spcPts val="0"/>
              </a:spcBef>
              <a:buNone/>
            </a:pP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76200" indent="0">
              <a:spcBef>
                <a:spcPts val="0"/>
              </a:spcBef>
              <a:buNone/>
            </a:pPr>
            <a:r>
              <a:rPr lang="en-US" sz="2400" cap="none" dirty="0">
                <a:solidFill>
                  <a:schemeClr val="tx1"/>
                </a:solidFill>
                <a:latin typeface="Gadugi" panose="020B0502040204020203" pitchFamily="34" charset="0"/>
                <a:ea typeface="Gadugi" panose="020B0502040204020203" pitchFamily="34" charset="0"/>
                <a:cs typeface="Libre Baskerville"/>
                <a:sym typeface="Libre Baskerville"/>
              </a:rPr>
              <a:t>     </a:t>
            </a:r>
          </a:p>
          <a:p>
            <a:pPr marL="76200" indent="0">
              <a:spcBef>
                <a:spcPts val="0"/>
              </a:spcBef>
              <a:buNone/>
            </a:pPr>
            <a:r>
              <a:rPr lang="en-US" sz="2400" cap="none" dirty="0">
                <a:solidFill>
                  <a:schemeClr val="tx1"/>
                </a:solidFill>
                <a:latin typeface="Gadugi" panose="020B0502040204020203" pitchFamily="34" charset="0"/>
                <a:ea typeface="Gadugi" panose="020B0502040204020203" pitchFamily="34" charset="0"/>
                <a:cs typeface="Libre Baskerville"/>
                <a:sym typeface="Libre Baskerville"/>
              </a:rPr>
              <a:t>													</a:t>
            </a: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 in Virtual Common</a:t>
            </a: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76200" indent="0">
              <a:spcBef>
                <a:spcPts val="0"/>
              </a:spcBef>
              <a:buNone/>
            </a:pP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p:txBody>
      </p:sp>
      <p:pic>
        <p:nvPicPr>
          <p:cNvPr id="2" name="Picture 1"/>
          <p:cNvPicPr>
            <a:picLocks noChangeAspect="1"/>
          </p:cNvPicPr>
          <p:nvPr/>
        </p:nvPicPr>
        <p:blipFill>
          <a:blip r:embed="rId5"/>
          <a:stretch>
            <a:fillRect/>
          </a:stretch>
        </p:blipFill>
        <p:spPr>
          <a:xfrm>
            <a:off x="7410185" y="2271004"/>
            <a:ext cx="2720951" cy="186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a:extLst>
              <a:ext uri="{FF2B5EF4-FFF2-40B4-BE49-F238E27FC236}">
                <a16:creationId xmlns:a16="http://schemas.microsoft.com/office/drawing/2014/main" id="{336781EA-9327-49FB-B6BB-1E2DC7329F46}"/>
              </a:ext>
            </a:extLst>
          </p:cNvPr>
          <p:cNvSpPr>
            <a:spLocks noGrp="1"/>
          </p:cNvSpPr>
          <p:nvPr>
            <p:ph type="title"/>
          </p:nvPr>
        </p:nvSpPr>
        <p:spPr>
          <a:xfrm>
            <a:off x="690880" y="274638"/>
            <a:ext cx="10789920" cy="1143000"/>
          </a:xfrm>
          <a:solidFill>
            <a:srgbClr val="FFC000"/>
          </a:solidFill>
          <a:ln>
            <a:solidFill>
              <a:schemeClr val="tx1"/>
            </a:solidFill>
          </a:ln>
        </p:spPr>
        <p:txBody>
          <a:bodyPr>
            <a:normAutofit/>
          </a:bodyPr>
          <a:lstStyle/>
          <a:p>
            <a:pPr algn="ctr"/>
            <a:r>
              <a:rPr lang="en-US" sz="3600" b="1" cap="none" dirty="0">
                <a:solidFill>
                  <a:srgbClr val="0070C0"/>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MyBlueprint </a:t>
            </a:r>
          </a:p>
        </p:txBody>
      </p:sp>
      <p:pic>
        <p:nvPicPr>
          <p:cNvPr id="5" name="Picture 4"/>
          <p:cNvPicPr>
            <a:picLocks noChangeAspect="1"/>
          </p:cNvPicPr>
          <p:nvPr/>
        </p:nvPicPr>
        <p:blipFill rotWithShape="1">
          <a:blip r:embed="rId6"/>
          <a:srcRect l="3925" t="51168" r="77542" b="-1094"/>
          <a:stretch/>
        </p:blipFill>
        <p:spPr>
          <a:xfrm>
            <a:off x="2437402" y="3528613"/>
            <a:ext cx="2258290" cy="2008999"/>
          </a:xfrm>
          <a:prstGeom prst="rect">
            <a:avLst/>
          </a:prstGeom>
        </p:spPr>
      </p:pic>
      <p:pic>
        <p:nvPicPr>
          <p:cNvPr id="3" name="Audio 2">
            <a:hlinkClick r:id="" action="ppaction://media"/>
            <a:extLst>
              <a:ext uri="{FF2B5EF4-FFF2-40B4-BE49-F238E27FC236}">
                <a16:creationId xmlns:a16="http://schemas.microsoft.com/office/drawing/2014/main" id="{A275DEF1-B009-430B-860E-FA01C516E0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689633026"/>
      </p:ext>
    </p:extLst>
  </p:cSld>
  <p:clrMapOvr>
    <a:masterClrMapping/>
  </p:clrMapOvr>
  <mc:AlternateContent xmlns:mc="http://schemas.openxmlformats.org/markup-compatibility/2006" xmlns:p14="http://schemas.microsoft.com/office/powerpoint/2010/main">
    <mc:Choice Requires="p14">
      <p:transition spd="slow" p14:dur="2000" advTm="20982"/>
    </mc:Choice>
    <mc:Fallback xmlns="">
      <p:transition spd="slow" advTm="2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386080"/>
            <a:ext cx="10749279" cy="1040938"/>
          </a:xfrm>
          <a:solidFill>
            <a:srgbClr val="FFC000"/>
          </a:solidFill>
          <a:ln>
            <a:solidFill>
              <a:schemeClr val="tx1"/>
            </a:solidFill>
          </a:ln>
        </p:spPr>
        <p:txBody>
          <a:bodyPr>
            <a:normAutofit/>
          </a:bodyPr>
          <a:lstStyle/>
          <a:p>
            <a:pPr algn="ctr"/>
            <a:r>
              <a:rPr lang="en-US" sz="3600" b="1" cap="none" dirty="0">
                <a:solidFill>
                  <a:srgbClr val="0070C0"/>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Using MyBlueprint</a:t>
            </a:r>
          </a:p>
        </p:txBody>
      </p:sp>
      <p:sp>
        <p:nvSpPr>
          <p:cNvPr id="3" name="Content Placeholder 2"/>
          <p:cNvSpPr>
            <a:spLocks noGrp="1"/>
          </p:cNvSpPr>
          <p:nvPr>
            <p:ph idx="1"/>
          </p:nvPr>
        </p:nvSpPr>
        <p:spPr>
          <a:xfrm>
            <a:off x="2380063" y="2967087"/>
            <a:ext cx="7429499" cy="2824119"/>
          </a:xfrm>
        </p:spPr>
        <p:txBody>
          <a:bodyPr/>
          <a:lstStyle/>
          <a:p>
            <a:endParaRPr lang="en-US" dirty="0"/>
          </a:p>
        </p:txBody>
      </p:sp>
      <p:pic>
        <p:nvPicPr>
          <p:cNvPr id="4" name="Picture 3"/>
          <p:cNvPicPr>
            <a:picLocks noChangeAspect="1"/>
          </p:cNvPicPr>
          <p:nvPr/>
        </p:nvPicPr>
        <p:blipFill>
          <a:blip r:embed="rId5"/>
          <a:stretch>
            <a:fillRect/>
          </a:stretch>
        </p:blipFill>
        <p:spPr>
          <a:xfrm>
            <a:off x="1945888" y="3001758"/>
            <a:ext cx="8279902" cy="2697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468225" y="1427018"/>
            <a:ext cx="4894225" cy="1569660"/>
          </a:xfrm>
          <a:prstGeom prst="rect">
            <a:avLst/>
          </a:prstGeom>
          <a:noFill/>
        </p:spPr>
        <p:txBody>
          <a:bodyPr wrap="none" rtlCol="0">
            <a:spAutoFit/>
          </a:bodyPr>
          <a:lstStyle/>
          <a:p>
            <a:r>
              <a:rPr lang="en-US" sz="2400" dirty="0">
                <a:latin typeface="Gadugi" panose="020B0502040204020203" pitchFamily="34" charset="0"/>
                <a:ea typeface="Gadugi" panose="020B0502040204020203" pitchFamily="34" charset="0"/>
              </a:rPr>
              <a:t>1. Create Plan under “High School”</a:t>
            </a:r>
          </a:p>
          <a:p>
            <a:r>
              <a:rPr lang="en-US" sz="2400" dirty="0">
                <a:latin typeface="Gadugi" panose="020B0502040204020203" pitchFamily="34" charset="0"/>
                <a:ea typeface="Gadugi" panose="020B0502040204020203" pitchFamily="34" charset="0"/>
              </a:rPr>
              <a:t>2. Choose levels</a:t>
            </a:r>
          </a:p>
          <a:p>
            <a:r>
              <a:rPr lang="en-US" sz="2400" dirty="0">
                <a:latin typeface="Gadugi" panose="020B0502040204020203" pitchFamily="34" charset="0"/>
                <a:ea typeface="Gadugi" panose="020B0502040204020203" pitchFamily="34" charset="0"/>
              </a:rPr>
              <a:t>3. Add Courses</a:t>
            </a:r>
          </a:p>
          <a:p>
            <a:r>
              <a:rPr lang="en-US" sz="2400" dirty="0">
                <a:latin typeface="Gadugi" panose="020B0502040204020203" pitchFamily="34" charset="0"/>
                <a:ea typeface="Gadugi" panose="020B0502040204020203" pitchFamily="34" charset="0"/>
              </a:rPr>
              <a:t>4. Review &amp; Submit</a:t>
            </a:r>
          </a:p>
        </p:txBody>
      </p:sp>
      <p:pic>
        <p:nvPicPr>
          <p:cNvPr id="7" name="Audio 6">
            <a:hlinkClick r:id="" action="ppaction://media"/>
            <a:extLst>
              <a:ext uri="{FF2B5EF4-FFF2-40B4-BE49-F238E27FC236}">
                <a16:creationId xmlns:a16="http://schemas.microsoft.com/office/drawing/2014/main" id="{D08D2AE7-0873-4177-ACD9-2ED3AC109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17475287"/>
      </p:ext>
    </p:extLst>
  </p:cSld>
  <p:clrMapOvr>
    <a:masterClrMapping/>
  </p:clrMapOvr>
  <mc:AlternateContent xmlns:mc="http://schemas.openxmlformats.org/markup-compatibility/2006" xmlns:p14="http://schemas.microsoft.com/office/powerpoint/2010/main">
    <mc:Choice Requires="p14">
      <p:transition spd="slow" p14:dur="2000" advTm="71066"/>
    </mc:Choice>
    <mc:Fallback xmlns="">
      <p:transition spd="slow" advTm="71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241" y="609601"/>
            <a:ext cx="10515600" cy="983673"/>
          </a:xfrm>
          <a:solidFill>
            <a:srgbClr val="FFC000"/>
          </a:solidFill>
          <a:ln>
            <a:solidFill>
              <a:schemeClr val="tx1"/>
            </a:solidFill>
          </a:ln>
        </p:spPr>
        <p:txBody>
          <a:bodyPr>
            <a:normAutofit/>
          </a:bodyPr>
          <a:lstStyle/>
          <a:p>
            <a:pPr algn="ctr"/>
            <a:r>
              <a:rPr lang="en-US" sz="40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eLearning</a:t>
            </a:r>
          </a:p>
        </p:txBody>
      </p:sp>
      <p:sp>
        <p:nvSpPr>
          <p:cNvPr id="3" name="Content Placeholder 2"/>
          <p:cNvSpPr>
            <a:spLocks noGrp="1"/>
          </p:cNvSpPr>
          <p:nvPr>
            <p:ph idx="1"/>
          </p:nvPr>
        </p:nvSpPr>
        <p:spPr>
          <a:xfrm>
            <a:off x="2275839" y="1442719"/>
            <a:ext cx="7533723" cy="4348485"/>
          </a:xfrm>
        </p:spPr>
        <p:txBody>
          <a:bodyPr>
            <a:normAutofit/>
          </a:bodyPr>
          <a:lstStyle/>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Must enrol in advance of semester start</a:t>
            </a:r>
          </a:p>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Cannot guarantee online courses</a:t>
            </a:r>
          </a:p>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Not for everyone </a:t>
            </a:r>
          </a:p>
          <a:p>
            <a:pPr>
              <a:buFont typeface="Arial" panose="020B0604020202020204" pitchFamily="34" charset="0"/>
              <a:buChar char="•"/>
            </a:pPr>
            <a:r>
              <a:rPr lang="en-CA" sz="28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cs typeface="Times New Roman" panose="02020603050405020304" pitchFamily="18" charset="0"/>
              </a:rPr>
              <a:t>ALCDSB will offer 12 eLearning courses</a:t>
            </a:r>
          </a:p>
          <a:p>
            <a:pPr marL="0" indent="0">
              <a:buNone/>
            </a:pPr>
            <a:r>
              <a:rPr lang="en-US" sz="2800" cap="none" dirty="0">
                <a:latin typeface="Gadugi" panose="020B0502040204020203" pitchFamily="34" charset="0"/>
                <a:ea typeface="Gadugi" panose="020B0502040204020203" pitchFamily="34" charset="0"/>
              </a:rPr>
              <a:t>in 2023/24 </a:t>
            </a:r>
          </a:p>
        </p:txBody>
      </p:sp>
      <p:pic>
        <p:nvPicPr>
          <p:cNvPr id="4" name="Picture 3"/>
          <p:cNvPicPr>
            <a:picLocks noChangeAspect="1"/>
          </p:cNvPicPr>
          <p:nvPr/>
        </p:nvPicPr>
        <p:blipFill>
          <a:blip r:embed="rId5"/>
          <a:stretch>
            <a:fillRect/>
          </a:stretch>
        </p:blipFill>
        <p:spPr>
          <a:xfrm>
            <a:off x="301559" y="378998"/>
            <a:ext cx="2304488" cy="1444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8319295" y="3019516"/>
            <a:ext cx="2627604" cy="1530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Audio 6">
            <a:hlinkClick r:id="" action="ppaction://media"/>
            <a:extLst>
              <a:ext uri="{FF2B5EF4-FFF2-40B4-BE49-F238E27FC236}">
                <a16:creationId xmlns:a16="http://schemas.microsoft.com/office/drawing/2014/main" id="{60D89884-F937-4DE0-8F6A-5618E43706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5942392"/>
      </p:ext>
    </p:extLst>
  </p:cSld>
  <p:clrMapOvr>
    <a:masterClrMapping/>
  </p:clrMapOvr>
  <mc:AlternateContent xmlns:mc="http://schemas.openxmlformats.org/markup-compatibility/2006" xmlns:p14="http://schemas.microsoft.com/office/powerpoint/2010/main">
    <mc:Choice Requires="p14">
      <p:transition spd="slow" p14:dur="2000" advTm="25551"/>
    </mc:Choice>
    <mc:Fallback xmlns="">
      <p:transition spd="slow" advTm="2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09600"/>
            <a:ext cx="10678159" cy="914400"/>
          </a:xfrm>
          <a:solidFill>
            <a:srgbClr val="FFC000"/>
          </a:solidFill>
          <a:ln>
            <a:solidFill>
              <a:schemeClr val="tx1"/>
            </a:solidFill>
          </a:ln>
        </p:spPr>
        <p:txBody>
          <a:bodyPr>
            <a:normAutofit/>
          </a:bodyPr>
          <a:lstStyle/>
          <a:p>
            <a:pPr algn="ctr"/>
            <a:r>
              <a:rPr lang="en-CA"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Summer School</a:t>
            </a:r>
          </a:p>
        </p:txBody>
      </p:sp>
      <p:sp>
        <p:nvSpPr>
          <p:cNvPr id="3" name="Content Placeholder 2"/>
          <p:cNvSpPr>
            <a:spLocks noGrp="1"/>
          </p:cNvSpPr>
          <p:nvPr>
            <p:ph idx="1"/>
          </p:nvPr>
        </p:nvSpPr>
        <p:spPr/>
        <p:txBody>
          <a:bodyPr/>
          <a:lstStyle/>
          <a:p>
            <a:endParaRPr lang="en-CA" dirty="0"/>
          </a:p>
          <a:p>
            <a:endParaRPr lang="en-CA"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873" y="3088582"/>
            <a:ext cx="5171450" cy="2565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437639" y="1874399"/>
            <a:ext cx="9265919" cy="1077218"/>
          </a:xfrm>
          <a:prstGeom prst="rect">
            <a:avLst/>
          </a:prstGeom>
        </p:spPr>
        <p:txBody>
          <a:bodyPr wrap="square">
            <a:spAutoFit/>
          </a:bodyPr>
          <a:lstStyle/>
          <a:p>
            <a:pPr marL="457200" indent="-457200">
              <a:buFont typeface="Arial" panose="020B0604020202020204" pitchFamily="34" charset="0"/>
              <a:buChar char="•"/>
            </a:pPr>
            <a:r>
              <a:rPr lang="en-CA" sz="3200" dirty="0">
                <a:latin typeface="Gadugi" panose="020B0502040204020203" pitchFamily="34" charset="0"/>
                <a:ea typeface="Gadugi" panose="020B0502040204020203" pitchFamily="34" charset="0"/>
              </a:rPr>
              <a:t>Register for online &amp; face-to-face in April/May</a:t>
            </a:r>
          </a:p>
          <a:p>
            <a:pPr marL="457200" indent="-457200">
              <a:buFont typeface="Arial" panose="020B0604020202020204" pitchFamily="34" charset="0"/>
              <a:buChar char="•"/>
            </a:pPr>
            <a:r>
              <a:rPr lang="en-CA" sz="3200" dirty="0">
                <a:latin typeface="Gadugi" panose="020B0502040204020203" pitchFamily="34" charset="0"/>
                <a:ea typeface="Gadugi" panose="020B0502040204020203" pitchFamily="34" charset="0"/>
              </a:rPr>
              <a:t>Sign up through Student Services </a:t>
            </a:r>
          </a:p>
        </p:txBody>
      </p:sp>
      <p:pic>
        <p:nvPicPr>
          <p:cNvPr id="10" name="Audio 9">
            <a:hlinkClick r:id="" action="ppaction://media"/>
            <a:extLst>
              <a:ext uri="{FF2B5EF4-FFF2-40B4-BE49-F238E27FC236}">
                <a16:creationId xmlns:a16="http://schemas.microsoft.com/office/drawing/2014/main" id="{CFF583CF-6B1F-4B96-B316-58D92E132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740802792"/>
      </p:ext>
    </p:extLst>
  </p:cSld>
  <p:clrMapOvr>
    <a:masterClrMapping/>
  </p:clrMapOvr>
  <mc:AlternateContent xmlns:mc="http://schemas.openxmlformats.org/markup-compatibility/2006" xmlns:p14="http://schemas.microsoft.com/office/powerpoint/2010/main">
    <mc:Choice Requires="p14">
      <p:transition spd="slow" p14:dur="2000" advTm="41750"/>
    </mc:Choice>
    <mc:Fallback xmlns="">
      <p:transition spd="slow" advTm="4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80" y="325121"/>
            <a:ext cx="10789919" cy="637309"/>
          </a:xfrm>
          <a:solidFill>
            <a:srgbClr val="FFC000"/>
          </a:solidFill>
          <a:ln>
            <a:solidFill>
              <a:schemeClr val="tx1"/>
            </a:solidFill>
          </a:ln>
        </p:spPr>
        <p:txBody>
          <a:bodyPr>
            <a:normAutofit fontScale="90000"/>
          </a:bodyPr>
          <a:lstStyle/>
          <a:p>
            <a:pPr algn="ctr"/>
            <a:r>
              <a:rPr lang="en-US" sz="36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Frequently Asked Questions</a:t>
            </a:r>
          </a:p>
        </p:txBody>
      </p:sp>
      <p:sp>
        <p:nvSpPr>
          <p:cNvPr id="3" name="Content Placeholder 2"/>
          <p:cNvSpPr>
            <a:spLocks noGrp="1"/>
          </p:cNvSpPr>
          <p:nvPr>
            <p:ph idx="1"/>
          </p:nvPr>
        </p:nvSpPr>
        <p:spPr>
          <a:xfrm>
            <a:off x="1493520" y="1704108"/>
            <a:ext cx="9601200" cy="4946074"/>
          </a:xfrm>
        </p:spPr>
        <p:txBody>
          <a:bodyPr>
            <a:normAutofit/>
          </a:bodyPr>
          <a:lstStyle/>
          <a:p>
            <a:pPr marL="228600" indent="-228600">
              <a:buAutoNum type="arabicPeriod"/>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Can I show my parents my choices in myBlueprint?</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Yes, discuss your plan for grade 11 with your parent(s)/guardian(s).</a:t>
            </a:r>
          </a:p>
          <a:p>
            <a:pPr marL="0" indent="0">
              <a:buNone/>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2. Do all of my courses have to be the same level?</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No, you can take a combination of levels. However, there 	are some things you need to consider.  Speak with your 	guidance counsellor.</a:t>
            </a:r>
          </a:p>
          <a:p>
            <a:pPr marL="0" indent="0">
              <a:buNone/>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3. Is there a deadline for course selection?</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Yes, two weeks after your visit to Student Services. All students by March Break.</a:t>
            </a:r>
          </a:p>
          <a:p>
            <a:pPr marL="0" indent="0">
              <a:buNone/>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4. Can I change courses after they are submitted?</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Yes, but your guidance counsellor must do it for you.</a:t>
            </a:r>
          </a:p>
          <a:p>
            <a:pPr marL="0" indent="0">
              <a:buNone/>
            </a:pPr>
            <a:endParaRPr lang="en-US" sz="2400" cap="none" dirty="0">
              <a:latin typeface="Gadugi" panose="020B0502040204020203" pitchFamily="34" charset="0"/>
              <a:ea typeface="Gadugi" panose="020B0502040204020203" pitchFamily="34" charset="0"/>
            </a:endParaRPr>
          </a:p>
          <a:p>
            <a:pPr marL="0" indent="0">
              <a:buNone/>
            </a:pPr>
            <a:endParaRPr lang="en-US" sz="2400" cap="none" dirty="0">
              <a:latin typeface="Gadugi" panose="020B0502040204020203" pitchFamily="34" charset="0"/>
              <a:ea typeface="Gadugi" panose="020B0502040204020203" pitchFamily="34" charset="0"/>
            </a:endParaRPr>
          </a:p>
          <a:p>
            <a:pPr marL="0" indent="0">
              <a:buNone/>
            </a:pPr>
            <a:endParaRPr lang="en-US" sz="2400" cap="none" dirty="0">
              <a:latin typeface="Gadugi" panose="020B0502040204020203" pitchFamily="34" charset="0"/>
              <a:ea typeface="Gadugi" panose="020B0502040204020203" pitchFamily="34" charset="0"/>
            </a:endParaRPr>
          </a:p>
        </p:txBody>
      </p:sp>
      <p:pic>
        <p:nvPicPr>
          <p:cNvPr id="6" name="Audio 5">
            <a:hlinkClick r:id="" action="ppaction://media"/>
            <a:extLst>
              <a:ext uri="{FF2B5EF4-FFF2-40B4-BE49-F238E27FC236}">
                <a16:creationId xmlns:a16="http://schemas.microsoft.com/office/drawing/2014/main" id="{58D33581-33C6-45EA-B561-98F28B3CC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266337382"/>
      </p:ext>
    </p:extLst>
  </p:cSld>
  <p:clrMapOvr>
    <a:masterClrMapping/>
  </p:clrMapOvr>
  <mc:AlternateContent xmlns:mc="http://schemas.openxmlformats.org/markup-compatibility/2006" xmlns:p14="http://schemas.microsoft.com/office/powerpoint/2010/main">
    <mc:Choice Requires="p14">
      <p:transition spd="slow" p14:dur="2000" advTm="104722"/>
    </mc:Choice>
    <mc:Fallback xmlns="">
      <p:transition spd="slow" advTm="10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274638"/>
            <a:ext cx="10342880" cy="1540094"/>
          </a:xfrm>
          <a:solidFill>
            <a:srgbClr val="FFC000"/>
          </a:solidFill>
          <a:ln>
            <a:solidFill>
              <a:schemeClr val="tx1"/>
            </a:solidFill>
          </a:ln>
        </p:spPr>
        <p:txBody>
          <a:bodyPr>
            <a:noAutofit/>
          </a:bodyPr>
          <a:lstStyle/>
          <a:p>
            <a:pPr algn="ctr"/>
            <a:r>
              <a:rPr lang="en-CA"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Important Icons on the Virtual Common</a:t>
            </a:r>
          </a:p>
        </p:txBody>
      </p:sp>
      <p:sp>
        <p:nvSpPr>
          <p:cNvPr id="3" name="Content Placeholder 2"/>
          <p:cNvSpPr>
            <a:spLocks noGrp="1"/>
          </p:cNvSpPr>
          <p:nvPr>
            <p:ph sz="half" idx="1"/>
          </p:nvPr>
        </p:nvSpPr>
        <p:spPr/>
        <p:txBody>
          <a:bodyPr/>
          <a:lstStyle/>
          <a:p>
            <a:endParaRPr lang="en-CA"/>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0" y="2132856"/>
            <a:ext cx="10342880"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descr="http://www.duxbury.k12.ma.us/cms/lib2/MA01001583/Centricity/Domain/30/Unknown.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 y="2502661"/>
            <a:ext cx="2834640" cy="250745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F713A197-0F24-422F-BBDB-A4C5298C5E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185302903"/>
      </p:ext>
    </p:extLst>
  </p:cSld>
  <p:clrMapOvr>
    <a:masterClrMapping/>
  </p:clrMapOvr>
  <mc:AlternateContent xmlns:mc="http://schemas.openxmlformats.org/markup-compatibility/2006" xmlns:p14="http://schemas.microsoft.com/office/powerpoint/2010/main">
    <mc:Choice Requires="p14">
      <p:transition spd="slow" p14:dur="2000" advTm="50438"/>
    </mc:Choice>
    <mc:Fallback xmlns="">
      <p:transition spd="slow" advTm="5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360" y="318655"/>
            <a:ext cx="10667999" cy="821468"/>
          </a:xfrm>
          <a:solidFill>
            <a:srgbClr val="FFC000"/>
          </a:solidFill>
          <a:ln>
            <a:solidFill>
              <a:schemeClr val="tx1"/>
            </a:solidFill>
          </a:ln>
        </p:spPr>
        <p:txBody>
          <a:bodyPr>
            <a:normAutofit/>
          </a:bodyPr>
          <a:lstStyle/>
          <a:p>
            <a:r>
              <a:rPr lang="en-CA" sz="4400" b="1" cap="none" dirty="0">
                <a:solidFill>
                  <a:schemeClr val="tx1"/>
                </a:solidFill>
                <a:effectLst>
                  <a:glow rad="38100">
                    <a:schemeClr val="bg1">
                      <a:lumMod val="65000"/>
                      <a:lumOff val="35000"/>
                      <a:alpha val="50000"/>
                    </a:schemeClr>
                  </a:glow>
                </a:effectLst>
                <a:latin typeface="Gadugi" panose="020B0502040204020203" pitchFamily="34" charset="0"/>
                <a:ea typeface="Gadugi" panose="020B0502040204020203" pitchFamily="34" charset="0"/>
              </a:rPr>
              <a:t>Gateway to Guidance</a:t>
            </a:r>
          </a:p>
        </p:txBody>
      </p:sp>
      <p:sp>
        <p:nvSpPr>
          <p:cNvPr id="4" name="Subtitle 3"/>
          <p:cNvSpPr>
            <a:spLocks noGrp="1"/>
          </p:cNvSpPr>
          <p:nvPr>
            <p:ph type="subTitle" idx="1"/>
          </p:nvPr>
        </p:nvSpPr>
        <p:spPr>
          <a:xfrm>
            <a:off x="1801092" y="3228109"/>
            <a:ext cx="8866908" cy="3311236"/>
          </a:xfrm>
        </p:spPr>
        <p:txBody>
          <a:bodyPr>
            <a:normAutofit fontScale="92500" lnSpcReduction="20000"/>
          </a:bodyPr>
          <a:lstStyle/>
          <a:p>
            <a:pPr algn="l"/>
            <a:br>
              <a:rPr lang="en-CA" dirty="0"/>
            </a:br>
            <a:endParaRPr lang="en-CA" dirty="0"/>
          </a:p>
          <a:p>
            <a:pPr algn="l"/>
            <a: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1. Check your ALCDSB email daily </a:t>
            </a:r>
          </a:p>
          <a:p>
            <a:pPr algn="l"/>
            <a:endParaRPr lang="en-CA"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algn="l"/>
            <a: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2. Download the Outlook App</a:t>
            </a:r>
            <a:b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br>
            <a:b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br>
            <a:endPar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56E0E32F-989C-4285-B784-8270E12A8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556" y="1539506"/>
            <a:ext cx="2332245" cy="1813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C5613407-C159-4884-9C05-691E5884ED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914742167"/>
      </p:ext>
    </p:extLst>
  </p:cSld>
  <p:clrMapOvr>
    <a:masterClrMapping/>
  </p:clrMapOvr>
  <mc:AlternateContent xmlns:mc="http://schemas.openxmlformats.org/markup-compatibility/2006" xmlns:p14="http://schemas.microsoft.com/office/powerpoint/2010/main">
    <mc:Choice Requires="p14">
      <p:transition spd="slow" p14:dur="2000" advTm="23021"/>
    </mc:Choice>
    <mc:Fallback xmlns="">
      <p:transition spd="slow" advTm="2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7989279" y="1964079"/>
            <a:ext cx="2643243" cy="2679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a:extLst>
              <a:ext uri="{FF2B5EF4-FFF2-40B4-BE49-F238E27FC236}">
                <a16:creationId xmlns:a16="http://schemas.microsoft.com/office/drawing/2014/main" id="{4ADFE5FB-B964-4841-AFDC-3FFFC537A073}"/>
              </a:ext>
            </a:extLst>
          </p:cNvPr>
          <p:cNvSpPr>
            <a:spLocks noGrp="1"/>
          </p:cNvSpPr>
          <p:nvPr>
            <p:ph type="title"/>
          </p:nvPr>
        </p:nvSpPr>
        <p:spPr>
          <a:xfrm>
            <a:off x="782320" y="609600"/>
            <a:ext cx="10556239" cy="1064457"/>
          </a:xfrm>
          <a:solidFill>
            <a:srgbClr val="FFC000"/>
          </a:solidFill>
          <a:ln>
            <a:solidFill>
              <a:schemeClr val="tx1"/>
            </a:solidFill>
          </a:ln>
        </p:spPr>
        <p:txBody>
          <a:bodyPr>
            <a:noAutofit/>
          </a:bodyPr>
          <a:lstStyle/>
          <a:p>
            <a:pPr algn="ctr"/>
            <a:r>
              <a:rPr lang="en-US" sz="3600" b="1" cap="none" dirty="0">
                <a:solidFill>
                  <a:schemeClr val="tx1"/>
                </a:solidFill>
                <a:effectLst>
                  <a:glow rad="38100">
                    <a:schemeClr val="bg1">
                      <a:lumMod val="65000"/>
                      <a:lumOff val="35000"/>
                      <a:alpha val="40000"/>
                    </a:schemeClr>
                  </a:glow>
                </a:effectLst>
                <a:latin typeface="Gadugi" panose="020B0502040204020203" pitchFamily="34" charset="0"/>
                <a:cs typeface="Times New Roman" panose="02020603050405020304" pitchFamily="18" charset="0"/>
              </a:rPr>
              <a:t>Ontario Secondary School Diploma</a:t>
            </a:r>
          </a:p>
        </p:txBody>
      </p:sp>
      <p:sp>
        <p:nvSpPr>
          <p:cNvPr id="5" name="TextBox 4">
            <a:extLst>
              <a:ext uri="{FF2B5EF4-FFF2-40B4-BE49-F238E27FC236}">
                <a16:creationId xmlns:a16="http://schemas.microsoft.com/office/drawing/2014/main" id="{422403CA-A089-44DE-A3A0-BEACB5422BAB}"/>
              </a:ext>
            </a:extLst>
          </p:cNvPr>
          <p:cNvSpPr txBox="1"/>
          <p:nvPr/>
        </p:nvSpPr>
        <p:spPr>
          <a:xfrm>
            <a:off x="1483360" y="1771796"/>
            <a:ext cx="9306560" cy="392415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2400" b="1" dirty="0"/>
              <a:t>Total of 30 credits</a:t>
            </a:r>
            <a:r>
              <a:rPr lang="en-US" sz="2400" dirty="0"/>
              <a:t> </a:t>
            </a:r>
            <a:endParaRPr lang="en-US" sz="2400" dirty="0">
              <a:cs typeface="Arial"/>
            </a:endParaRPr>
          </a:p>
          <a:p>
            <a:pPr>
              <a:lnSpc>
                <a:spcPct val="90000"/>
              </a:lnSpc>
            </a:pPr>
            <a:endParaRPr lang="en-US" sz="2400" dirty="0">
              <a:cs typeface="Arial"/>
            </a:endParaRPr>
          </a:p>
          <a:p>
            <a:pPr marL="342900" indent="-342900">
              <a:lnSpc>
                <a:spcPct val="90000"/>
              </a:lnSpc>
              <a:spcBef>
                <a:spcPts val="300"/>
              </a:spcBef>
              <a:buFont typeface="Arial" panose="020B0604020202020204" pitchFamily="34" charset="0"/>
              <a:buChar char="•"/>
            </a:pPr>
            <a:r>
              <a:rPr lang="en-US" sz="2400" b="1" dirty="0"/>
              <a:t>18 compulsory subjects</a:t>
            </a:r>
          </a:p>
          <a:p>
            <a:pPr marL="342900" indent="-342900">
              <a:lnSpc>
                <a:spcPct val="90000"/>
              </a:lnSpc>
              <a:spcBef>
                <a:spcPts val="300"/>
              </a:spcBef>
              <a:buFont typeface="Arial" panose="020B0604020202020204" pitchFamily="34" charset="0"/>
              <a:buChar char="•"/>
            </a:pPr>
            <a:r>
              <a:rPr lang="en-US" sz="2400" b="1" dirty="0"/>
              <a:t>12 options or electives </a:t>
            </a:r>
            <a:br>
              <a:rPr lang="en-US" dirty="0">
                <a:latin typeface="+mn-ea"/>
                <a:cs typeface="+mn-ea"/>
              </a:rPr>
            </a:br>
            <a:r>
              <a:rPr lang="en-US" sz="2400" dirty="0"/>
              <a:t>(4 must be religion credits)</a:t>
            </a:r>
          </a:p>
          <a:p>
            <a:pPr>
              <a:lnSpc>
                <a:spcPct val="90000"/>
              </a:lnSpc>
              <a:spcBef>
                <a:spcPts val="300"/>
              </a:spcBef>
            </a:pPr>
            <a:endParaRPr lang="en-US" sz="2400" dirty="0">
              <a:cs typeface="Arial"/>
            </a:endParaRPr>
          </a:p>
          <a:p>
            <a:pPr>
              <a:lnSpc>
                <a:spcPct val="90000"/>
              </a:lnSpc>
              <a:spcBef>
                <a:spcPts val="300"/>
              </a:spcBef>
            </a:pPr>
            <a:r>
              <a:rPr lang="en-US" sz="2400" b="1" dirty="0"/>
              <a:t>40 hours community involvement </a:t>
            </a:r>
          </a:p>
          <a:p>
            <a:pPr>
              <a:lnSpc>
                <a:spcPct val="90000"/>
              </a:lnSpc>
              <a:spcBef>
                <a:spcPts val="300"/>
              </a:spcBef>
            </a:pPr>
            <a:endParaRPr lang="en-US" sz="2400" b="1" dirty="0"/>
          </a:p>
          <a:p>
            <a:pPr>
              <a:lnSpc>
                <a:spcPct val="90000"/>
              </a:lnSpc>
              <a:spcBef>
                <a:spcPts val="300"/>
              </a:spcBef>
            </a:pPr>
            <a:r>
              <a:rPr lang="en-US" sz="2400" b="1" dirty="0"/>
              <a:t>Ontario Secondary School</a:t>
            </a:r>
            <a:r>
              <a:rPr lang="en-US" sz="2400" b="1" dirty="0">
                <a:cs typeface="Arial"/>
              </a:rPr>
              <a:t> </a:t>
            </a:r>
            <a:br>
              <a:rPr lang="en-US" dirty="0"/>
            </a:br>
            <a:r>
              <a:rPr lang="en-US" sz="2400" b="1" dirty="0"/>
              <a:t>Literacy Test</a:t>
            </a:r>
            <a:r>
              <a:rPr lang="en-US" sz="2400" dirty="0"/>
              <a:t> (Reading and Writing)</a:t>
            </a:r>
            <a:endParaRPr lang="en-US" sz="2400" dirty="0">
              <a:cs typeface="Arial"/>
            </a:endParaRPr>
          </a:p>
          <a:p>
            <a:pPr algn="ctr"/>
            <a:endParaRPr lang="en-US" dirty="0">
              <a:cs typeface="Arial"/>
            </a:endParaRPr>
          </a:p>
        </p:txBody>
      </p:sp>
      <p:pic>
        <p:nvPicPr>
          <p:cNvPr id="7" name="Audio 6">
            <a:hlinkClick r:id="" action="ppaction://media"/>
            <a:extLst>
              <a:ext uri="{FF2B5EF4-FFF2-40B4-BE49-F238E27FC236}">
                <a16:creationId xmlns:a16="http://schemas.microsoft.com/office/drawing/2014/main" id="{3A3676BE-92CB-446D-B77B-508FC88D00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3349969218"/>
      </p:ext>
    </p:extLst>
  </p:cSld>
  <p:clrMapOvr>
    <a:masterClrMapping/>
  </p:clrMapOvr>
  <mc:AlternateContent xmlns:mc="http://schemas.openxmlformats.org/markup-compatibility/2006" xmlns:p14="http://schemas.microsoft.com/office/powerpoint/2010/main">
    <mc:Choice Requires="p14">
      <p:transition spd="slow" p14:dur="2000" advTm="40363"/>
    </mc:Choice>
    <mc:Fallback xmlns="">
      <p:transition spd="slow" advTm="4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1"/>
          </p:nvPr>
        </p:nvSpPr>
        <p:spPr>
          <a:xfrm>
            <a:off x="1056640" y="1593274"/>
            <a:ext cx="9217465" cy="4470163"/>
          </a:xfrm>
          <a:prstGeom prst="rect">
            <a:avLst/>
          </a:prstGeom>
          <a:noFill/>
          <a:ln>
            <a:noFill/>
          </a:ln>
        </p:spPr>
        <p:txBody>
          <a:bodyPr vert="horz" lIns="91425" tIns="45700" rIns="91425" bIns="45700" rtlCol="0" anchor="t" anchorCtr="0">
            <a:noAutofit/>
          </a:bodyPr>
          <a:lstStyle/>
          <a:p>
            <a:pPr marL="38100" indent="0">
              <a:lnSpc>
                <a:spcPct val="90000"/>
              </a:lnSpc>
              <a:spcBef>
                <a:spcPts val="0"/>
              </a:spcBef>
              <a:spcAft>
                <a:spcPts val="0"/>
              </a:spcAft>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Religion</a:t>
            </a:r>
            <a:endParaRPr sz="3200" cap="none" dirty="0">
              <a:solidFill>
                <a:schemeClr val="tx1"/>
              </a:solidFill>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English </a:t>
            </a:r>
            <a:endParaRPr sz="3200" cap="none" dirty="0">
              <a:solidFill>
                <a:schemeClr val="tx1"/>
              </a:solidFill>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Mathematics </a:t>
            </a:r>
          </a:p>
          <a:p>
            <a:pPr marL="38100" indent="0">
              <a:lnSpc>
                <a:spcPct val="90000"/>
              </a:lnSpc>
              <a:spcBef>
                <a:spcPts val="480"/>
              </a:spcBef>
              <a:buClr>
                <a:schemeClr val="dk1"/>
              </a:buClr>
              <a:buNone/>
            </a:pPr>
            <a:endParaRPr sz="3200" cap="none" dirty="0">
              <a:solidFill>
                <a:schemeClr val="tx1"/>
              </a:solidFill>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Plus </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5</a:t>
            </a:r>
            <a:r>
              <a:rPr lang="en-US" sz="3200" cap="none" dirty="0">
                <a:solidFill>
                  <a:schemeClr val="tx1"/>
                </a:solidFill>
                <a:latin typeface="Gadugi" panose="020B0502040204020203" pitchFamily="34" charset="0"/>
                <a:ea typeface="Gadugi" panose="020B0502040204020203" pitchFamily="34" charset="0"/>
                <a:cs typeface="Libre Baskerville"/>
                <a:sym typeface="Libre Baskerville"/>
              </a:rPr>
              <a:t> other courses</a:t>
            </a:r>
            <a:endParaRPr lang="en-US" sz="3200" cap="none" dirty="0">
              <a:solidFill>
                <a:schemeClr val="tx1"/>
              </a:solidFill>
              <a:latin typeface="Gadugi" panose="020B0502040204020203" pitchFamily="34" charset="0"/>
              <a:ea typeface="Gadugi" panose="020B0502040204020203" pitchFamily="34" charset="0"/>
              <a:cs typeface="Libre Baskerville"/>
            </a:endParaRPr>
          </a:p>
          <a:p>
            <a:pPr marL="0" indent="0">
              <a:lnSpc>
                <a:spcPct val="90000"/>
              </a:lnSpc>
              <a:spcBef>
                <a:spcPts val="560"/>
              </a:spcBef>
              <a:spcAft>
                <a:spcPts val="0"/>
              </a:spcAft>
              <a:buClr>
                <a:schemeClr val="dk1"/>
              </a:buClr>
              <a:buSzPct val="25000"/>
              <a:buNone/>
            </a:pPr>
            <a:endPar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lnSpc>
                <a:spcPct val="90000"/>
              </a:lnSpc>
              <a:spcBef>
                <a:spcPts val="560"/>
              </a:spcBef>
              <a:spcAft>
                <a:spcPts val="0"/>
              </a:spcAft>
              <a:buClr>
                <a:schemeClr val="dk1"/>
              </a:buClr>
              <a:buSzPct val="25000"/>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Have you met your</a:t>
            </a:r>
          </a:p>
          <a:p>
            <a:pPr marL="0" indent="0">
              <a:lnSpc>
                <a:spcPct val="90000"/>
              </a:lnSpc>
              <a:spcBef>
                <a:spcPts val="560"/>
              </a:spcBef>
              <a:spcAft>
                <a:spcPts val="0"/>
              </a:spcAft>
              <a:buClr>
                <a:schemeClr val="dk1"/>
              </a:buClr>
              <a:buSzPct val="25000"/>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OSSD requirements?  </a:t>
            </a:r>
          </a:p>
          <a:p>
            <a:pPr marL="0" indent="0">
              <a:lnSpc>
                <a:spcPct val="90000"/>
              </a:lnSpc>
              <a:spcBef>
                <a:spcPts val="560"/>
              </a:spcBef>
              <a:spcAft>
                <a:spcPts val="0"/>
              </a:spcAft>
              <a:buClr>
                <a:schemeClr val="dk1"/>
              </a:buClr>
              <a:buSzPct val="25000"/>
              <a:buNone/>
            </a:pPr>
            <a:r>
              <a:rPr lang="en-US" sz="2400" b="1" cap="none" dirty="0">
                <a:solidFill>
                  <a:schemeClr val="tx1"/>
                </a:solidFill>
                <a:latin typeface="Gadugi" panose="020B0502040204020203" pitchFamily="34" charset="0"/>
                <a:ea typeface="Gadugi" panose="020B0502040204020203" pitchFamily="34" charset="0"/>
                <a:cs typeface="Libre Baskerville"/>
                <a:sym typeface="Libre Baskerville"/>
              </a:rPr>
              <a:t>Check your transcript in MyBlueprint</a:t>
            </a:r>
            <a:endParaRPr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p:txBody>
      </p:sp>
      <p:pic>
        <p:nvPicPr>
          <p:cNvPr id="3" name="Picture 2"/>
          <p:cNvPicPr>
            <a:picLocks noChangeAspect="1"/>
          </p:cNvPicPr>
          <p:nvPr/>
        </p:nvPicPr>
        <p:blipFill>
          <a:blip r:embed="rId5"/>
          <a:stretch>
            <a:fillRect/>
          </a:stretch>
        </p:blipFill>
        <p:spPr>
          <a:xfrm>
            <a:off x="6316882" y="1672083"/>
            <a:ext cx="4818478" cy="370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A8CB0729-D173-4262-B9AB-2C302BE647D6}"/>
              </a:ext>
            </a:extLst>
          </p:cNvPr>
          <p:cNvSpPr txBox="1"/>
          <p:nvPr/>
        </p:nvSpPr>
        <p:spPr>
          <a:xfrm>
            <a:off x="670560" y="209311"/>
            <a:ext cx="10810240" cy="1227009"/>
          </a:xfrm>
          <a:prstGeom prst="rect">
            <a:avLst/>
          </a:prstGeom>
          <a:solidFill>
            <a:srgbClr val="FFC000"/>
          </a:solidFill>
          <a:ln>
            <a:solidFill>
              <a:schemeClr val="tx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Gadugi" panose="020B0502040204020203" pitchFamily="34" charset="0"/>
                <a:ea typeface="Gadugi" panose="020B0502040204020203" pitchFamily="34" charset="0"/>
                <a:cs typeface="Times New Roman" panose="02020603050405020304" pitchFamily="18" charset="0"/>
              </a:rPr>
              <a:t>What will you take in </a:t>
            </a:r>
            <a:br>
              <a:rPr lang="en-US" sz="3600" b="1" dirty="0">
                <a:latin typeface="Gadugi" panose="020B0502040204020203" pitchFamily="34" charset="0"/>
                <a:ea typeface="Gadugi" panose="020B0502040204020203" pitchFamily="34" charset="0"/>
                <a:cs typeface="Times New Roman" panose="02020603050405020304" pitchFamily="18" charset="0"/>
              </a:rPr>
            </a:br>
            <a:r>
              <a:rPr lang="en-US" sz="3600" b="1" dirty="0">
                <a:latin typeface="Gadugi" panose="020B0502040204020203" pitchFamily="34" charset="0"/>
                <a:ea typeface="Gadugi" panose="020B0502040204020203" pitchFamily="34" charset="0"/>
                <a:cs typeface="Times New Roman" panose="02020603050405020304" pitchFamily="18" charset="0"/>
              </a:rPr>
              <a:t>Grade 11?</a:t>
            </a:r>
          </a:p>
        </p:txBody>
      </p:sp>
      <p:pic>
        <p:nvPicPr>
          <p:cNvPr id="4" name="Audio 3">
            <a:hlinkClick r:id="" action="ppaction://media"/>
            <a:extLst>
              <a:ext uri="{FF2B5EF4-FFF2-40B4-BE49-F238E27FC236}">
                <a16:creationId xmlns:a16="http://schemas.microsoft.com/office/drawing/2014/main" id="{AEC1742F-226C-4D2D-92AE-07D3718DC3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486523899"/>
      </p:ext>
    </p:extLst>
  </p:cSld>
  <p:clrMapOvr>
    <a:masterClrMapping/>
  </p:clrMapOvr>
  <mc:AlternateContent xmlns:mc="http://schemas.openxmlformats.org/markup-compatibility/2006" xmlns:p14="http://schemas.microsoft.com/office/powerpoint/2010/main">
    <mc:Choice Requires="p14">
      <p:transition spd="slow" p14:dur="2000" advTm="31534"/>
    </mc:Choice>
    <mc:Fallback xmlns="">
      <p:transition spd="slow" advTm="3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720" y="249383"/>
            <a:ext cx="10810239" cy="831273"/>
          </a:xfrm>
          <a:solidFill>
            <a:srgbClr val="FFC000"/>
          </a:solidFill>
          <a:ln>
            <a:solidFill>
              <a:schemeClr val="tx1"/>
            </a:solidFill>
          </a:ln>
        </p:spPr>
        <p:txBody>
          <a:bodyPr>
            <a:normAutofit/>
          </a:bodyPr>
          <a:lstStyle/>
          <a:p>
            <a:pPr algn="ctr"/>
            <a:r>
              <a:rPr lang="en-US" sz="44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Math Pathways</a:t>
            </a:r>
          </a:p>
        </p:txBody>
      </p:sp>
      <p:sp>
        <p:nvSpPr>
          <p:cNvPr id="3" name="Content Placeholder 2"/>
          <p:cNvSpPr>
            <a:spLocks noGrp="1"/>
          </p:cNvSpPr>
          <p:nvPr>
            <p:ph idx="1"/>
          </p:nvPr>
        </p:nvSpPr>
        <p:spPr>
          <a:xfrm>
            <a:off x="2245361" y="1080656"/>
            <a:ext cx="7564202" cy="4761344"/>
          </a:xfrm>
        </p:spPr>
        <p:txBody>
          <a:bodyPr>
            <a:normAutofit fontScale="85000" lnSpcReduction="20000"/>
          </a:bodyPr>
          <a:lstStyle/>
          <a:p>
            <a:pPr marL="0" indent="0" algn="ctr" defTabSz="914400">
              <a:spcAft>
                <a:spcPts val="0"/>
              </a:spcAft>
              <a:buClr>
                <a:prstClr val="white">
                  <a:shade val="95000"/>
                </a:prstClr>
              </a:buClr>
              <a:buSzPct val="65000"/>
              <a:buNone/>
              <a:defRPr/>
            </a:pPr>
            <a:r>
              <a:rPr lang="en-CA" sz="2200" b="1" u="sng" cap="none" dirty="0">
                <a:solidFill>
                  <a:schemeClr val="tx1"/>
                </a:solidFill>
                <a:effectLst/>
                <a:latin typeface="Arial"/>
              </a:rPr>
              <a:t>Academic</a:t>
            </a:r>
          </a:p>
          <a:p>
            <a:pPr marL="0" indent="0" algn="ctr" defTabSz="914400">
              <a:spcAft>
                <a:spcPts val="0"/>
              </a:spcAft>
              <a:buClr>
                <a:prstClr val="white">
                  <a:shade val="95000"/>
                </a:prstClr>
              </a:buClr>
              <a:buSzPct val="65000"/>
              <a:buNone/>
              <a:defRPr/>
            </a:pPr>
            <a:r>
              <a:rPr lang="en-CA" sz="2200" b="1" cap="none" dirty="0">
                <a:solidFill>
                  <a:schemeClr val="tx1"/>
                </a:solidFill>
                <a:effectLst/>
                <a:latin typeface="Gadugi" panose="020B0502040204020203" pitchFamily="34" charset="0"/>
                <a:ea typeface="Gadugi" panose="020B0502040204020203" pitchFamily="34" charset="0"/>
              </a:rPr>
              <a:t>MPM2D</a:t>
            </a:r>
          </a:p>
          <a:p>
            <a:pPr marL="0" indent="0"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a:t>
            </a: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MCF3M or  MCR3U </a:t>
            </a:r>
          </a:p>
          <a:p>
            <a:pPr marL="0" indent="0"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[MDM4U]                [MHF4U/MCV4U]</a:t>
            </a: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a:t>
            </a:r>
          </a:p>
          <a:p>
            <a:pPr marL="0" indent="0" algn="ctr" defTabSz="914400">
              <a:spcAft>
                <a:spcPts val="0"/>
              </a:spcAft>
              <a:buClr>
                <a:prstClr val="white">
                  <a:shade val="95000"/>
                </a:prstClr>
              </a:buClr>
              <a:buSzPct val="65000"/>
              <a:buNone/>
              <a:defRPr/>
            </a:pPr>
            <a:r>
              <a:rPr lang="en-CA" sz="2200" b="1" u="sng" cap="none" dirty="0">
                <a:solidFill>
                  <a:schemeClr val="tx1"/>
                </a:solidFill>
                <a:effectLst/>
                <a:latin typeface="Gadugi" panose="020B0502040204020203" pitchFamily="34" charset="0"/>
                <a:ea typeface="Gadugi" panose="020B0502040204020203" pitchFamily="34" charset="0"/>
              </a:rPr>
              <a:t>Applied         </a:t>
            </a:r>
          </a:p>
          <a:p>
            <a:pPr marL="0" indent="0" algn="ctr" defTabSz="914400">
              <a:spcAft>
                <a:spcPts val="0"/>
              </a:spcAft>
              <a:buClr>
                <a:prstClr val="white">
                  <a:shade val="95000"/>
                </a:prstClr>
              </a:buClr>
              <a:buSzPct val="65000"/>
              <a:buNone/>
              <a:defRPr/>
            </a:pPr>
            <a:r>
              <a:rPr lang="en-CA" sz="2200" b="1" cap="none" dirty="0">
                <a:solidFill>
                  <a:schemeClr val="tx1"/>
                </a:solidFill>
                <a:effectLst/>
                <a:latin typeface="Gadugi" panose="020B0502040204020203" pitchFamily="34" charset="0"/>
                <a:ea typeface="Gadugi" panose="020B0502040204020203" pitchFamily="34" charset="0"/>
              </a:rPr>
              <a:t>MFM2P</a:t>
            </a:r>
          </a:p>
          <a:p>
            <a:pPr marL="0" indent="0" algn="ctr" defTabSz="914400">
              <a:spcAft>
                <a:spcPts val="0"/>
              </a:spcAft>
              <a:buClr>
                <a:prstClr val="white">
                  <a:shade val="95000"/>
                </a:prstClr>
              </a:buClr>
              <a:buSzPct val="65000"/>
              <a:buNone/>
              <a:defRPr/>
            </a:pPr>
            <a:endParaRPr lang="en-CA" sz="2200" cap="none" dirty="0">
              <a:solidFill>
                <a:schemeClr val="tx1"/>
              </a:solidFill>
              <a:effectLst/>
              <a:latin typeface="Gadugi" panose="020B0502040204020203" pitchFamily="34" charset="0"/>
              <a:ea typeface="Gadugi" panose="020B0502040204020203" pitchFamily="34" charset="0"/>
            </a:endParaRP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MBF3C       [MAP4C]</a:t>
            </a: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a:t>
            </a:r>
          </a:p>
          <a:p>
            <a:pPr marL="0" indent="0" algn="ctr" defTabSz="914400">
              <a:spcAft>
                <a:spcPts val="0"/>
              </a:spcAft>
              <a:buClr>
                <a:prstClr val="white">
                  <a:shade val="95000"/>
                </a:prstClr>
              </a:buClr>
              <a:buSzPct val="65000"/>
              <a:buNone/>
              <a:defRPr/>
            </a:pPr>
            <a:r>
              <a:rPr lang="en-CA" sz="2200" b="1" u="sng" cap="none" dirty="0">
                <a:solidFill>
                  <a:schemeClr val="tx1"/>
                </a:solidFill>
                <a:effectLst/>
                <a:latin typeface="Gadugi" panose="020B0502040204020203" pitchFamily="34" charset="0"/>
                <a:ea typeface="Gadugi" panose="020B0502040204020203" pitchFamily="34" charset="0"/>
              </a:rPr>
              <a:t>Locally Developed</a:t>
            </a:r>
          </a:p>
          <a:p>
            <a:pPr marL="0" indent="0" algn="ctr" defTabSz="914400">
              <a:spcAft>
                <a:spcPts val="0"/>
              </a:spcAft>
              <a:buClr>
                <a:prstClr val="white">
                  <a:shade val="95000"/>
                </a:prstClr>
              </a:buClr>
              <a:buSzPct val="65000"/>
              <a:buNone/>
              <a:defRPr/>
            </a:pPr>
            <a:r>
              <a:rPr lang="en-CA" sz="2200" b="1" cap="none" dirty="0">
                <a:solidFill>
                  <a:schemeClr val="tx1"/>
                </a:solidFill>
                <a:effectLst/>
                <a:latin typeface="Gadugi" panose="020B0502040204020203" pitchFamily="34" charset="0"/>
                <a:ea typeface="Gadugi" panose="020B0502040204020203" pitchFamily="34" charset="0"/>
              </a:rPr>
              <a:t>MAT2L</a:t>
            </a:r>
          </a:p>
          <a:p>
            <a:pPr marL="0" indent="0" algn="ctr" defTabSz="914400">
              <a:spcAft>
                <a:spcPts val="0"/>
              </a:spcAft>
              <a:buClr>
                <a:prstClr val="white">
                  <a:shade val="95000"/>
                </a:prstClr>
              </a:buClr>
              <a:buSzPct val="65000"/>
              <a:buNone/>
              <a:defRPr/>
            </a:pPr>
            <a:endParaRPr lang="en-CA" sz="2200" cap="none" dirty="0">
              <a:solidFill>
                <a:schemeClr val="tx1"/>
              </a:solidFill>
              <a:effectLst/>
              <a:latin typeface="Gadugi" panose="020B0502040204020203" pitchFamily="34" charset="0"/>
              <a:ea typeface="Gadugi" panose="020B0502040204020203" pitchFamily="34" charset="0"/>
            </a:endParaRPr>
          </a:p>
          <a:p>
            <a:pPr marL="0" indent="0" algn="ctr" defTabSz="914400">
              <a:spcAft>
                <a:spcPts val="0"/>
              </a:spcAft>
              <a:buClr>
                <a:prstClr val="white">
                  <a:shade val="95000"/>
                </a:prstClr>
              </a:buClr>
              <a:buSzPct val="65000"/>
              <a:buNone/>
              <a:defRPr/>
            </a:pPr>
            <a:r>
              <a:rPr lang="en-CA" sz="2200" cap="none" dirty="0">
                <a:solidFill>
                  <a:schemeClr val="tx1"/>
                </a:solidFill>
                <a:effectLst/>
                <a:latin typeface="Gadugi" panose="020B0502040204020203" pitchFamily="34" charset="0"/>
                <a:ea typeface="Gadugi" panose="020B0502040204020203" pitchFamily="34" charset="0"/>
              </a:rPr>
              <a:t>                                           MEL3E        [MEL4E]</a:t>
            </a:r>
          </a:p>
          <a:p>
            <a:endParaRPr lang="en-US" dirty="0"/>
          </a:p>
        </p:txBody>
      </p:sp>
      <p:cxnSp>
        <p:nvCxnSpPr>
          <p:cNvPr id="5" name="Straight Arrow Connector 4"/>
          <p:cNvCxnSpPr/>
          <p:nvPr/>
        </p:nvCxnSpPr>
        <p:spPr>
          <a:xfrm flipH="1">
            <a:off x="4391891" y="1524000"/>
            <a:ext cx="969818" cy="706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788728" y="1524000"/>
            <a:ext cx="1025237" cy="706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622473" y="3200401"/>
            <a:ext cx="166254" cy="429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622473" y="4876801"/>
            <a:ext cx="166254" cy="31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9BE86F8C-DD1F-4F22-9EF4-BF4B90ACE9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3981131"/>
      </p:ext>
    </p:extLst>
  </p:cSld>
  <p:clrMapOvr>
    <a:masterClrMapping/>
  </p:clrMapOvr>
  <mc:AlternateContent xmlns:mc="http://schemas.openxmlformats.org/markup-compatibility/2006" xmlns:p14="http://schemas.microsoft.com/office/powerpoint/2010/main">
    <mc:Choice Requires="p14">
      <p:transition spd="slow" p14:dur="2000" advTm="85757"/>
    </mc:Choice>
    <mc:Fallback xmlns="">
      <p:transition spd="slow" advTm="8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20" y="581892"/>
            <a:ext cx="10830560" cy="1011381"/>
          </a:xfrm>
          <a:solidFill>
            <a:srgbClr val="FFC000"/>
          </a:solidFill>
          <a:ln>
            <a:solidFill>
              <a:schemeClr val="tx1"/>
            </a:solidFill>
          </a:ln>
        </p:spPr>
        <p:txBody>
          <a:bodyPr>
            <a:noAutofit/>
          </a:bodyPr>
          <a:lstStyle/>
          <a:p>
            <a:pPr algn="ctr"/>
            <a:r>
              <a:rPr lang="en-CA" sz="36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Choose Courses Wisely</a:t>
            </a:r>
          </a:p>
        </p:txBody>
      </p:sp>
      <p:sp>
        <p:nvSpPr>
          <p:cNvPr id="3" name="Content Placeholder 2"/>
          <p:cNvSpPr>
            <a:spLocks noGrp="1"/>
          </p:cNvSpPr>
          <p:nvPr>
            <p:ph idx="1"/>
          </p:nvPr>
        </p:nvSpPr>
        <p:spPr>
          <a:xfrm>
            <a:off x="955040" y="1593272"/>
            <a:ext cx="9297325" cy="4281055"/>
          </a:xfrm>
        </p:spPr>
        <p:txBody>
          <a:bodyPr>
            <a:normAutofit fontScale="77500" lnSpcReduction="20000"/>
          </a:bodyPr>
          <a:lstStyle/>
          <a:p>
            <a:pPr marL="0" indent="0">
              <a:buNone/>
            </a:pPr>
            <a:r>
              <a:rPr lang="en-CA" sz="5100" u="sng"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Consider</a:t>
            </a:r>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Post-secondary admission requirements</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Work ethic</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If you drop a course it can be difficult to find a replacement</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All program changes need parent approval</a:t>
            </a:r>
          </a:p>
          <a:p>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587" y="2946113"/>
            <a:ext cx="1575373" cy="157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A0EFEED8-9A44-4474-8EC4-07D2A2062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583830675"/>
      </p:ext>
    </p:extLst>
  </p:cSld>
  <p:clrMapOvr>
    <a:masterClrMapping/>
  </p:clrMapOvr>
  <mc:AlternateContent xmlns:mc="http://schemas.openxmlformats.org/markup-compatibility/2006" xmlns:p14="http://schemas.microsoft.com/office/powerpoint/2010/main">
    <mc:Choice Requires="p14">
      <p:transition spd="slow" p14:dur="2000" advTm="50454"/>
    </mc:Choice>
    <mc:Fallback xmlns="">
      <p:transition spd="slow" advTm="5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Shape 192"/>
          <p:cNvSpPr txBox="1">
            <a:spLocks noGrp="1"/>
          </p:cNvSpPr>
          <p:nvPr>
            <p:ph type="body" idx="1"/>
          </p:nvPr>
        </p:nvSpPr>
        <p:spPr>
          <a:xfrm>
            <a:off x="1463040" y="1747551"/>
            <a:ext cx="9509760" cy="4362305"/>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25000"/>
              <a:buNone/>
            </a:pP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Required  Courses (I):</a:t>
            </a:r>
            <a:endPar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French Language </a:t>
            </a:r>
            <a:b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t>World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Religion </a:t>
            </a:r>
            <a:b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endParaRPr lang="en-US" sz="20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A total of </a:t>
            </a: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10 courses</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a:t>
            </a: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by the end of gr.12</a:t>
            </a:r>
            <a:endPar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0" indent="0">
              <a:spcBef>
                <a:spcPts val="640"/>
              </a:spcBef>
              <a:spcAft>
                <a:spcPts val="0"/>
              </a:spcAft>
              <a:buNone/>
            </a:pPr>
            <a:endParaRPr lang="en-US" sz="2800" b="1" cap="none" dirty="0">
              <a:solidFill>
                <a:schemeClr val="tx1"/>
              </a:solidFill>
              <a:latin typeface="Gadugi" panose="020B0502040204020203" pitchFamily="34" charset="0"/>
              <a:ea typeface="Gadugi" panose="020B0502040204020203" pitchFamily="34" charset="0"/>
              <a:cs typeface="Libre Baskerville"/>
            </a:endParaRPr>
          </a:p>
        </p:txBody>
      </p:sp>
      <p:pic>
        <p:nvPicPr>
          <p:cNvPr id="7" name="Picture 6"/>
          <p:cNvPicPr>
            <a:picLocks noChangeAspect="1"/>
          </p:cNvPicPr>
          <p:nvPr/>
        </p:nvPicPr>
        <p:blipFill>
          <a:blip r:embed="rId5"/>
          <a:stretch>
            <a:fillRect/>
          </a:stretch>
        </p:blipFill>
        <p:spPr>
          <a:xfrm>
            <a:off x="6446639" y="2063430"/>
            <a:ext cx="3646396" cy="255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41E15050-CB26-4F05-9863-89C893BB2D39}"/>
              </a:ext>
            </a:extLst>
          </p:cNvPr>
          <p:cNvSpPr>
            <a:spLocks noGrp="1"/>
          </p:cNvSpPr>
          <p:nvPr>
            <p:ph type="title"/>
          </p:nvPr>
        </p:nvSpPr>
        <p:spPr>
          <a:xfrm>
            <a:off x="863600" y="415637"/>
            <a:ext cx="10444479" cy="983673"/>
          </a:xfrm>
          <a:solidFill>
            <a:srgbClr val="FFC000"/>
          </a:solidFill>
          <a:ln>
            <a:solidFill>
              <a:schemeClr val="tx1"/>
            </a:solidFill>
          </a:ln>
        </p:spPr>
        <p:txBody>
          <a:bodyPr>
            <a:noAutofit/>
          </a:bodyPr>
          <a:lstStyle/>
          <a:p>
            <a:pPr algn="ctr"/>
            <a:r>
              <a:rPr lang="en-US" sz="40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Immersion Program</a:t>
            </a:r>
          </a:p>
        </p:txBody>
      </p:sp>
      <p:pic>
        <p:nvPicPr>
          <p:cNvPr id="2" name="Audio 1">
            <a:hlinkClick r:id="" action="ppaction://media"/>
            <a:extLst>
              <a:ext uri="{FF2B5EF4-FFF2-40B4-BE49-F238E27FC236}">
                <a16:creationId xmlns:a16="http://schemas.microsoft.com/office/drawing/2014/main" id="{4A59ABEB-4A91-45F4-8043-60DD7C176B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232401809"/>
      </p:ext>
    </p:extLst>
  </p:cSld>
  <p:clrMapOvr>
    <a:masterClrMapping/>
  </p:clrMapOvr>
  <mc:AlternateContent xmlns:mc="http://schemas.openxmlformats.org/markup-compatibility/2006" xmlns:p14="http://schemas.microsoft.com/office/powerpoint/2010/main">
    <mc:Choice Requires="p14">
      <p:transition spd="slow" p14:dur="2000" advTm="28016"/>
    </mc:Choice>
    <mc:Fallback xmlns="">
      <p:transition spd="slow" advTm="2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Shape 200"/>
          <p:cNvSpPr txBox="1">
            <a:spLocks noGrp="1"/>
          </p:cNvSpPr>
          <p:nvPr>
            <p:ph type="body" idx="1"/>
          </p:nvPr>
        </p:nvSpPr>
        <p:spPr>
          <a:xfrm>
            <a:off x="1463040" y="1711433"/>
            <a:ext cx="9225280" cy="4365674"/>
          </a:xfrm>
          <a:prstGeom prst="rect">
            <a:avLst/>
          </a:prstGeom>
        </p:spPr>
        <p:txBody>
          <a:bodyPr vert="horz" lIns="91425" tIns="91425" rIns="91425" bIns="91425" rtlCol="0" anchor="t" anchorCtr="0">
            <a:noAutofit/>
          </a:bodyPr>
          <a:lstStyle/>
          <a:p>
            <a:pPr>
              <a:spcBef>
                <a:spcPts val="0"/>
              </a:spcBef>
              <a:buNone/>
            </a:pP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Required Courses (E):</a:t>
            </a:r>
            <a:endParaRPr lang="en-US" sz="3200"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a:spcBef>
                <a:spcPts val="0"/>
              </a:spcBef>
              <a:buNone/>
            </a:pPr>
            <a:endParaRPr lang="en-US" sz="1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endParaRPr>
          </a:p>
          <a:p>
            <a:pPr>
              <a:spcBef>
                <a:spcPts val="0"/>
              </a:spcBef>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French Language </a:t>
            </a:r>
          </a:p>
          <a:p>
            <a:pPr>
              <a:spcBef>
                <a:spcPts val="0"/>
              </a:spcBef>
              <a:buNone/>
            </a:pP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May choose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World</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Religion </a:t>
            </a:r>
          </a:p>
          <a:p>
            <a:pPr marL="0" indent="0">
              <a:spcBef>
                <a:spcPts val="0"/>
              </a:spcBef>
              <a:buNone/>
            </a:pPr>
            <a:endParaRPr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0" indent="0">
              <a:spcBef>
                <a:spcPts val="0"/>
              </a:spcBef>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A total of </a:t>
            </a: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7 courses</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by the end of gr.12</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p:txBody>
      </p:sp>
      <p:sp>
        <p:nvSpPr>
          <p:cNvPr id="3" name="Title 2">
            <a:extLst>
              <a:ext uri="{FF2B5EF4-FFF2-40B4-BE49-F238E27FC236}">
                <a16:creationId xmlns:a16="http://schemas.microsoft.com/office/drawing/2014/main" id="{B407AE10-F302-454D-B69E-DFACFF035B01}"/>
              </a:ext>
            </a:extLst>
          </p:cNvPr>
          <p:cNvSpPr>
            <a:spLocks noGrp="1"/>
          </p:cNvSpPr>
          <p:nvPr>
            <p:ph type="title"/>
          </p:nvPr>
        </p:nvSpPr>
        <p:spPr>
          <a:xfrm>
            <a:off x="812800" y="609600"/>
            <a:ext cx="10586719" cy="942109"/>
          </a:xfrm>
          <a:solidFill>
            <a:srgbClr val="FFC000"/>
          </a:solidFill>
          <a:ln>
            <a:solidFill>
              <a:schemeClr val="tx1"/>
            </a:solidFill>
          </a:ln>
        </p:spPr>
        <p:txBody>
          <a:bodyPr>
            <a:noAutofit/>
          </a:bodyPr>
          <a:lstStyle/>
          <a:p>
            <a:pPr algn="ctr"/>
            <a:r>
              <a:rPr lang="en-US" sz="36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Extended Program</a:t>
            </a:r>
          </a:p>
        </p:txBody>
      </p:sp>
      <p:pic>
        <p:nvPicPr>
          <p:cNvPr id="2" name="Picture 1"/>
          <p:cNvPicPr>
            <a:picLocks noChangeAspect="1"/>
          </p:cNvPicPr>
          <p:nvPr/>
        </p:nvPicPr>
        <p:blipFill>
          <a:blip r:embed="rId5"/>
          <a:stretch>
            <a:fillRect/>
          </a:stretch>
        </p:blipFill>
        <p:spPr>
          <a:xfrm>
            <a:off x="7139995" y="1905398"/>
            <a:ext cx="3002075" cy="3660047"/>
          </a:xfrm>
          <a:prstGeom prst="rect">
            <a:avLst/>
          </a:prstGeom>
        </p:spPr>
      </p:pic>
      <p:pic>
        <p:nvPicPr>
          <p:cNvPr id="4" name="Audio 3">
            <a:hlinkClick r:id="" action="ppaction://media"/>
            <a:extLst>
              <a:ext uri="{FF2B5EF4-FFF2-40B4-BE49-F238E27FC236}">
                <a16:creationId xmlns:a16="http://schemas.microsoft.com/office/drawing/2014/main" id="{047F3D56-234C-42DC-B954-FC8539523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2603260597"/>
      </p:ext>
    </p:extLst>
  </p:cSld>
  <p:clrMapOvr>
    <a:masterClrMapping/>
  </p:clrMapOvr>
  <mc:AlternateContent xmlns:mc="http://schemas.openxmlformats.org/markup-compatibility/2006" xmlns:p14="http://schemas.microsoft.com/office/powerpoint/2010/main">
    <mc:Choice Requires="p14">
      <p:transition spd="slow" p14:dur="2000" advTm="25714"/>
    </mc:Choice>
    <mc:Fallback xmlns="">
      <p:transition spd="slow" advTm="2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Presentation1" id="{BE569AB7-548A-EF43-9C61-B56E922EA919}" vid="{7032854C-415E-9649-9440-A035EF8349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57F9D463864C40BDDD65DCBF8EDEFD" ma:contentTypeVersion="1" ma:contentTypeDescription="Create a new document." ma:contentTypeScope="" ma:versionID="7ee6f5ba471ac85aa0756d360e125d62">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4D2A06F-44B4-4E31-97AC-E1E95C107637}"/>
</file>

<file path=customXml/itemProps2.xml><?xml version="1.0" encoding="utf-8"?>
<ds:datastoreItem xmlns:ds="http://schemas.openxmlformats.org/officeDocument/2006/customXml" ds:itemID="{8C1EAAC6-2212-4E2B-A984-E40D1BFC2748}"/>
</file>

<file path=customXml/itemProps3.xml><?xml version="1.0" encoding="utf-8"?>
<ds:datastoreItem xmlns:ds="http://schemas.openxmlformats.org/officeDocument/2006/customXml" ds:itemID="{1EF991D4-054A-44B0-ADA1-BEBC837095F2}"/>
</file>

<file path=docProps/app.xml><?xml version="1.0" encoding="utf-8"?>
<Properties xmlns="http://schemas.openxmlformats.org/officeDocument/2006/extended-properties" xmlns:vt="http://schemas.openxmlformats.org/officeDocument/2006/docPropsVTypes">
  <TotalTime>560</TotalTime>
  <Words>1785</Words>
  <Application>Microsoft Office PowerPoint</Application>
  <PresentationFormat>Widescreen</PresentationFormat>
  <Paragraphs>165</Paragraphs>
  <Slides>17</Slides>
  <Notes>16</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Gadugi</vt:lpstr>
      <vt:lpstr>Libre Baskerville</vt:lpstr>
      <vt:lpstr>Times New Roman</vt:lpstr>
      <vt:lpstr>Wingdings</vt:lpstr>
      <vt:lpstr>Mesh</vt:lpstr>
      <vt:lpstr>PowerPoint Presentation</vt:lpstr>
      <vt:lpstr>Important Icons on the Virtual Common</vt:lpstr>
      <vt:lpstr>Gateway to Guidance</vt:lpstr>
      <vt:lpstr>Ontario Secondary School Diploma</vt:lpstr>
      <vt:lpstr>PowerPoint Presentation</vt:lpstr>
      <vt:lpstr>Math Pathways</vt:lpstr>
      <vt:lpstr>Choose Courses Wisely</vt:lpstr>
      <vt:lpstr>Immersion Program</vt:lpstr>
      <vt:lpstr>Extended Program</vt:lpstr>
      <vt:lpstr>Choices, Choices, Choices</vt:lpstr>
      <vt:lpstr>Cooperative Education (Co-op)</vt:lpstr>
      <vt:lpstr>Specialist High Skills Major</vt:lpstr>
      <vt:lpstr>MyBlueprint </vt:lpstr>
      <vt:lpstr>Using MyBlueprint</vt:lpstr>
      <vt:lpstr>eLearning</vt:lpstr>
      <vt:lpstr>Summer School</vt:lpstr>
      <vt:lpstr>Frequently Asked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Glancey Cox</dc:creator>
  <cp:lastModifiedBy>Tamie Gaudet</cp:lastModifiedBy>
  <cp:revision>68</cp:revision>
  <dcterms:modified xsi:type="dcterms:W3CDTF">2023-02-09T13:44:29Z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0x0101007257F9D463864C40BDDD65DCBF8EDEFD</vt:lpwstr>
  </property>
</Properties>
</file>