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handoutMasterIdLst>
    <p:handoutMasterId r:id="rId42"/>
  </p:handoutMasterIdLst>
  <p:sldIdLst>
    <p:sldId id="264" r:id="rId5"/>
    <p:sldId id="291" r:id="rId6"/>
    <p:sldId id="292" r:id="rId7"/>
    <p:sldId id="293" r:id="rId8"/>
    <p:sldId id="295" r:id="rId9"/>
    <p:sldId id="294" r:id="rId10"/>
    <p:sldId id="315" r:id="rId11"/>
    <p:sldId id="296" r:id="rId12"/>
    <p:sldId id="297" r:id="rId13"/>
    <p:sldId id="298" r:id="rId14"/>
    <p:sldId id="299" r:id="rId15"/>
    <p:sldId id="300" r:id="rId16"/>
    <p:sldId id="301" r:id="rId17"/>
    <p:sldId id="276" r:id="rId18"/>
    <p:sldId id="302" r:id="rId19"/>
    <p:sldId id="303" r:id="rId20"/>
    <p:sldId id="282" r:id="rId21"/>
    <p:sldId id="304" r:id="rId22"/>
    <p:sldId id="305" r:id="rId23"/>
    <p:sldId id="283" r:id="rId24"/>
    <p:sldId id="306" r:id="rId25"/>
    <p:sldId id="307" r:id="rId26"/>
    <p:sldId id="284" r:id="rId27"/>
    <p:sldId id="308" r:id="rId28"/>
    <p:sldId id="309" r:id="rId29"/>
    <p:sldId id="285" r:id="rId30"/>
    <p:sldId id="310" r:id="rId31"/>
    <p:sldId id="286" r:id="rId32"/>
    <p:sldId id="311" r:id="rId33"/>
    <p:sldId id="312" r:id="rId34"/>
    <p:sldId id="287" r:id="rId35"/>
    <p:sldId id="313" r:id="rId36"/>
    <p:sldId id="314" r:id="rId37"/>
    <p:sldId id="288" r:id="rId38"/>
    <p:sldId id="316" r:id="rId39"/>
    <p:sldId id="317" r:id="rId4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280" autoAdjust="0"/>
  </p:normalViewPr>
  <p:slideViewPr>
    <p:cSldViewPr showGuides="1">
      <p:cViewPr varScale="1">
        <p:scale>
          <a:sx n="65" d="100"/>
          <a:sy n="65" d="100"/>
        </p:scale>
        <p:origin x="75" y="255"/>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11/18/2016</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11/18/2016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796F01-7154-41E0-B48B-A6921757531A}" type="slidenum">
              <a:rPr lang="en-CA" smtClean="0"/>
              <a:pPr/>
              <a:t>1</a:t>
            </a:fld>
            <a:endParaRPr lang="en-CA"/>
          </a:p>
        </p:txBody>
      </p:sp>
    </p:spTree>
    <p:extLst>
      <p:ext uri="{BB962C8B-B14F-4D97-AF65-F5344CB8AC3E}">
        <p14:creationId xmlns:p14="http://schemas.microsoft.com/office/powerpoint/2010/main" val="2173618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796F01-7154-41E0-B48B-A6921757531A}" type="slidenum">
              <a:rPr lang="en-CA" smtClean="0"/>
              <a:pPr/>
              <a:t>10</a:t>
            </a:fld>
            <a:endParaRPr lang="en-CA"/>
          </a:p>
        </p:txBody>
      </p:sp>
    </p:spTree>
    <p:extLst>
      <p:ext uri="{BB962C8B-B14F-4D97-AF65-F5344CB8AC3E}">
        <p14:creationId xmlns:p14="http://schemas.microsoft.com/office/powerpoint/2010/main" val="2785147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796F01-7154-41E0-B48B-A6921757531A}" type="slidenum">
              <a:rPr lang="en-CA" smtClean="0"/>
              <a:pPr/>
              <a:t>11</a:t>
            </a:fld>
            <a:endParaRPr lang="en-CA"/>
          </a:p>
        </p:txBody>
      </p:sp>
    </p:spTree>
    <p:extLst>
      <p:ext uri="{BB962C8B-B14F-4D97-AF65-F5344CB8AC3E}">
        <p14:creationId xmlns:p14="http://schemas.microsoft.com/office/powerpoint/2010/main" val="1061469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796F01-7154-41E0-B48B-A6921757531A}" type="slidenum">
              <a:rPr lang="en-CA" smtClean="0"/>
              <a:pPr/>
              <a:t>12</a:t>
            </a:fld>
            <a:endParaRPr lang="en-CA"/>
          </a:p>
        </p:txBody>
      </p:sp>
    </p:spTree>
    <p:extLst>
      <p:ext uri="{BB962C8B-B14F-4D97-AF65-F5344CB8AC3E}">
        <p14:creationId xmlns:p14="http://schemas.microsoft.com/office/powerpoint/2010/main" val="2383482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796F01-7154-41E0-B48B-A6921757531A}" type="slidenum">
              <a:rPr lang="en-CA" smtClean="0"/>
              <a:pPr/>
              <a:t>13</a:t>
            </a:fld>
            <a:endParaRPr lang="en-CA"/>
          </a:p>
        </p:txBody>
      </p:sp>
    </p:spTree>
    <p:extLst>
      <p:ext uri="{BB962C8B-B14F-4D97-AF65-F5344CB8AC3E}">
        <p14:creationId xmlns:p14="http://schemas.microsoft.com/office/powerpoint/2010/main" val="1812239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796F01-7154-41E0-B48B-A6921757531A}" type="slidenum">
              <a:rPr lang="en-CA" smtClean="0"/>
              <a:pPr/>
              <a:t>14</a:t>
            </a:fld>
            <a:endParaRPr lang="en-CA"/>
          </a:p>
        </p:txBody>
      </p:sp>
    </p:spTree>
    <p:extLst>
      <p:ext uri="{BB962C8B-B14F-4D97-AF65-F5344CB8AC3E}">
        <p14:creationId xmlns:p14="http://schemas.microsoft.com/office/powerpoint/2010/main" val="2120700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796F01-7154-41E0-B48B-A6921757531A}" type="slidenum">
              <a:rPr lang="en-CA" smtClean="0"/>
              <a:pPr/>
              <a:t>15</a:t>
            </a:fld>
            <a:endParaRPr lang="en-CA"/>
          </a:p>
        </p:txBody>
      </p:sp>
    </p:spTree>
    <p:extLst>
      <p:ext uri="{BB962C8B-B14F-4D97-AF65-F5344CB8AC3E}">
        <p14:creationId xmlns:p14="http://schemas.microsoft.com/office/powerpoint/2010/main" val="792070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796F01-7154-41E0-B48B-A6921757531A}" type="slidenum">
              <a:rPr lang="en-CA" smtClean="0"/>
              <a:pPr/>
              <a:t>16</a:t>
            </a:fld>
            <a:endParaRPr lang="en-CA"/>
          </a:p>
        </p:txBody>
      </p:sp>
    </p:spTree>
    <p:extLst>
      <p:ext uri="{BB962C8B-B14F-4D97-AF65-F5344CB8AC3E}">
        <p14:creationId xmlns:p14="http://schemas.microsoft.com/office/powerpoint/2010/main" val="962211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796F01-7154-41E0-B48B-A6921757531A}" type="slidenum">
              <a:rPr lang="en-CA" smtClean="0"/>
              <a:pPr/>
              <a:t>17</a:t>
            </a:fld>
            <a:endParaRPr lang="en-CA"/>
          </a:p>
        </p:txBody>
      </p:sp>
    </p:spTree>
    <p:extLst>
      <p:ext uri="{BB962C8B-B14F-4D97-AF65-F5344CB8AC3E}">
        <p14:creationId xmlns:p14="http://schemas.microsoft.com/office/powerpoint/2010/main" val="1262605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796F01-7154-41E0-B48B-A6921757531A}" type="slidenum">
              <a:rPr lang="en-CA" smtClean="0"/>
              <a:pPr/>
              <a:t>18</a:t>
            </a:fld>
            <a:endParaRPr lang="en-CA"/>
          </a:p>
        </p:txBody>
      </p:sp>
    </p:spTree>
    <p:extLst>
      <p:ext uri="{BB962C8B-B14F-4D97-AF65-F5344CB8AC3E}">
        <p14:creationId xmlns:p14="http://schemas.microsoft.com/office/powerpoint/2010/main" val="272303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796F01-7154-41E0-B48B-A6921757531A}" type="slidenum">
              <a:rPr lang="en-CA" smtClean="0"/>
              <a:pPr/>
              <a:t>19</a:t>
            </a:fld>
            <a:endParaRPr lang="en-CA"/>
          </a:p>
        </p:txBody>
      </p:sp>
    </p:spTree>
    <p:extLst>
      <p:ext uri="{BB962C8B-B14F-4D97-AF65-F5344CB8AC3E}">
        <p14:creationId xmlns:p14="http://schemas.microsoft.com/office/powerpoint/2010/main" val="3954494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796F01-7154-41E0-B48B-A6921757531A}" type="slidenum">
              <a:rPr lang="en-CA" smtClean="0"/>
              <a:pPr/>
              <a:t>2</a:t>
            </a:fld>
            <a:endParaRPr lang="en-CA"/>
          </a:p>
        </p:txBody>
      </p:sp>
    </p:spTree>
    <p:extLst>
      <p:ext uri="{BB962C8B-B14F-4D97-AF65-F5344CB8AC3E}">
        <p14:creationId xmlns:p14="http://schemas.microsoft.com/office/powerpoint/2010/main" val="3675780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796F01-7154-41E0-B48B-A6921757531A}" type="slidenum">
              <a:rPr lang="en-CA" smtClean="0"/>
              <a:pPr/>
              <a:t>20</a:t>
            </a:fld>
            <a:endParaRPr lang="en-CA"/>
          </a:p>
        </p:txBody>
      </p:sp>
    </p:spTree>
    <p:extLst>
      <p:ext uri="{BB962C8B-B14F-4D97-AF65-F5344CB8AC3E}">
        <p14:creationId xmlns:p14="http://schemas.microsoft.com/office/powerpoint/2010/main" val="2435355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796F01-7154-41E0-B48B-A6921757531A}" type="slidenum">
              <a:rPr lang="en-CA" smtClean="0"/>
              <a:pPr/>
              <a:t>21</a:t>
            </a:fld>
            <a:endParaRPr lang="en-CA"/>
          </a:p>
        </p:txBody>
      </p:sp>
    </p:spTree>
    <p:extLst>
      <p:ext uri="{BB962C8B-B14F-4D97-AF65-F5344CB8AC3E}">
        <p14:creationId xmlns:p14="http://schemas.microsoft.com/office/powerpoint/2010/main" val="960241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796F01-7154-41E0-B48B-A6921757531A}" type="slidenum">
              <a:rPr lang="en-CA" smtClean="0"/>
              <a:pPr/>
              <a:t>22</a:t>
            </a:fld>
            <a:endParaRPr lang="en-CA"/>
          </a:p>
        </p:txBody>
      </p:sp>
    </p:spTree>
    <p:extLst>
      <p:ext uri="{BB962C8B-B14F-4D97-AF65-F5344CB8AC3E}">
        <p14:creationId xmlns:p14="http://schemas.microsoft.com/office/powerpoint/2010/main" val="2130125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796F01-7154-41E0-B48B-A6921757531A}" type="slidenum">
              <a:rPr lang="en-CA" smtClean="0"/>
              <a:pPr/>
              <a:t>23</a:t>
            </a:fld>
            <a:endParaRPr lang="en-CA"/>
          </a:p>
        </p:txBody>
      </p:sp>
    </p:spTree>
    <p:extLst>
      <p:ext uri="{BB962C8B-B14F-4D97-AF65-F5344CB8AC3E}">
        <p14:creationId xmlns:p14="http://schemas.microsoft.com/office/powerpoint/2010/main" val="185865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796F01-7154-41E0-B48B-A6921757531A}" type="slidenum">
              <a:rPr lang="en-CA" smtClean="0"/>
              <a:pPr/>
              <a:t>24</a:t>
            </a:fld>
            <a:endParaRPr lang="en-CA"/>
          </a:p>
        </p:txBody>
      </p:sp>
    </p:spTree>
    <p:extLst>
      <p:ext uri="{BB962C8B-B14F-4D97-AF65-F5344CB8AC3E}">
        <p14:creationId xmlns:p14="http://schemas.microsoft.com/office/powerpoint/2010/main" val="1663117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796F01-7154-41E0-B48B-A6921757531A}" type="slidenum">
              <a:rPr lang="en-CA" smtClean="0"/>
              <a:pPr/>
              <a:t>25</a:t>
            </a:fld>
            <a:endParaRPr lang="en-CA"/>
          </a:p>
        </p:txBody>
      </p:sp>
    </p:spTree>
    <p:extLst>
      <p:ext uri="{BB962C8B-B14F-4D97-AF65-F5344CB8AC3E}">
        <p14:creationId xmlns:p14="http://schemas.microsoft.com/office/powerpoint/2010/main" val="1787822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796F01-7154-41E0-B48B-A6921757531A}" type="slidenum">
              <a:rPr lang="en-CA" smtClean="0"/>
              <a:pPr/>
              <a:t>26</a:t>
            </a:fld>
            <a:endParaRPr lang="en-CA"/>
          </a:p>
        </p:txBody>
      </p:sp>
    </p:spTree>
    <p:extLst>
      <p:ext uri="{BB962C8B-B14F-4D97-AF65-F5344CB8AC3E}">
        <p14:creationId xmlns:p14="http://schemas.microsoft.com/office/powerpoint/2010/main" val="885860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796F01-7154-41E0-B48B-A6921757531A}" type="slidenum">
              <a:rPr lang="en-CA" smtClean="0"/>
              <a:pPr/>
              <a:t>27</a:t>
            </a:fld>
            <a:endParaRPr lang="en-CA"/>
          </a:p>
        </p:txBody>
      </p:sp>
    </p:spTree>
    <p:extLst>
      <p:ext uri="{BB962C8B-B14F-4D97-AF65-F5344CB8AC3E}">
        <p14:creationId xmlns:p14="http://schemas.microsoft.com/office/powerpoint/2010/main" val="38968278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796F01-7154-41E0-B48B-A6921757531A}" type="slidenum">
              <a:rPr lang="en-CA" smtClean="0"/>
              <a:pPr/>
              <a:t>28</a:t>
            </a:fld>
            <a:endParaRPr lang="en-CA"/>
          </a:p>
        </p:txBody>
      </p:sp>
    </p:spTree>
    <p:extLst>
      <p:ext uri="{BB962C8B-B14F-4D97-AF65-F5344CB8AC3E}">
        <p14:creationId xmlns:p14="http://schemas.microsoft.com/office/powerpoint/2010/main" val="1809038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796F01-7154-41E0-B48B-A6921757531A}" type="slidenum">
              <a:rPr lang="en-CA" smtClean="0"/>
              <a:pPr/>
              <a:t>29</a:t>
            </a:fld>
            <a:endParaRPr lang="en-CA"/>
          </a:p>
        </p:txBody>
      </p:sp>
    </p:spTree>
    <p:extLst>
      <p:ext uri="{BB962C8B-B14F-4D97-AF65-F5344CB8AC3E}">
        <p14:creationId xmlns:p14="http://schemas.microsoft.com/office/powerpoint/2010/main" val="74862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796F01-7154-41E0-B48B-A6921757531A}" type="slidenum">
              <a:rPr lang="en-CA" smtClean="0"/>
              <a:pPr/>
              <a:t>3</a:t>
            </a:fld>
            <a:endParaRPr lang="en-CA"/>
          </a:p>
        </p:txBody>
      </p:sp>
    </p:spTree>
    <p:extLst>
      <p:ext uri="{BB962C8B-B14F-4D97-AF65-F5344CB8AC3E}">
        <p14:creationId xmlns:p14="http://schemas.microsoft.com/office/powerpoint/2010/main" val="36718040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796F01-7154-41E0-B48B-A6921757531A}" type="slidenum">
              <a:rPr lang="en-CA" smtClean="0"/>
              <a:pPr/>
              <a:t>30</a:t>
            </a:fld>
            <a:endParaRPr lang="en-CA"/>
          </a:p>
        </p:txBody>
      </p:sp>
    </p:spTree>
    <p:extLst>
      <p:ext uri="{BB962C8B-B14F-4D97-AF65-F5344CB8AC3E}">
        <p14:creationId xmlns:p14="http://schemas.microsoft.com/office/powerpoint/2010/main" val="8000563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796F01-7154-41E0-B48B-A6921757531A}" type="slidenum">
              <a:rPr lang="en-CA" smtClean="0"/>
              <a:pPr/>
              <a:t>31</a:t>
            </a:fld>
            <a:endParaRPr lang="en-CA"/>
          </a:p>
        </p:txBody>
      </p:sp>
    </p:spTree>
    <p:extLst>
      <p:ext uri="{BB962C8B-B14F-4D97-AF65-F5344CB8AC3E}">
        <p14:creationId xmlns:p14="http://schemas.microsoft.com/office/powerpoint/2010/main" val="13755132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796F01-7154-41E0-B48B-A6921757531A}" type="slidenum">
              <a:rPr lang="en-CA" smtClean="0"/>
              <a:pPr/>
              <a:t>32</a:t>
            </a:fld>
            <a:endParaRPr lang="en-CA"/>
          </a:p>
        </p:txBody>
      </p:sp>
    </p:spTree>
    <p:extLst>
      <p:ext uri="{BB962C8B-B14F-4D97-AF65-F5344CB8AC3E}">
        <p14:creationId xmlns:p14="http://schemas.microsoft.com/office/powerpoint/2010/main" val="33002617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796F01-7154-41E0-B48B-A6921757531A}" type="slidenum">
              <a:rPr lang="en-CA" smtClean="0"/>
              <a:pPr/>
              <a:t>33</a:t>
            </a:fld>
            <a:endParaRPr lang="en-CA"/>
          </a:p>
        </p:txBody>
      </p:sp>
    </p:spTree>
    <p:extLst>
      <p:ext uri="{BB962C8B-B14F-4D97-AF65-F5344CB8AC3E}">
        <p14:creationId xmlns:p14="http://schemas.microsoft.com/office/powerpoint/2010/main" val="34025902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796F01-7154-41E0-B48B-A6921757531A}" type="slidenum">
              <a:rPr lang="en-CA" smtClean="0"/>
              <a:pPr/>
              <a:t>34</a:t>
            </a:fld>
            <a:endParaRPr lang="en-CA"/>
          </a:p>
        </p:txBody>
      </p:sp>
    </p:spTree>
    <p:extLst>
      <p:ext uri="{BB962C8B-B14F-4D97-AF65-F5344CB8AC3E}">
        <p14:creationId xmlns:p14="http://schemas.microsoft.com/office/powerpoint/2010/main" val="18784240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796F01-7154-41E0-B48B-A6921757531A}" type="slidenum">
              <a:rPr lang="en-CA" smtClean="0"/>
              <a:pPr/>
              <a:t>35</a:t>
            </a:fld>
            <a:endParaRPr lang="en-CA"/>
          </a:p>
        </p:txBody>
      </p:sp>
    </p:spTree>
    <p:extLst>
      <p:ext uri="{BB962C8B-B14F-4D97-AF65-F5344CB8AC3E}">
        <p14:creationId xmlns:p14="http://schemas.microsoft.com/office/powerpoint/2010/main" val="37532734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796F01-7154-41E0-B48B-A6921757531A}" type="slidenum">
              <a:rPr lang="en-CA" smtClean="0"/>
              <a:pPr/>
              <a:t>36</a:t>
            </a:fld>
            <a:endParaRPr lang="en-CA"/>
          </a:p>
        </p:txBody>
      </p:sp>
    </p:spTree>
    <p:extLst>
      <p:ext uri="{BB962C8B-B14F-4D97-AF65-F5344CB8AC3E}">
        <p14:creationId xmlns:p14="http://schemas.microsoft.com/office/powerpoint/2010/main" val="1778974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796F01-7154-41E0-B48B-A6921757531A}" type="slidenum">
              <a:rPr lang="en-CA" smtClean="0"/>
              <a:pPr/>
              <a:t>4</a:t>
            </a:fld>
            <a:endParaRPr lang="en-CA"/>
          </a:p>
        </p:txBody>
      </p:sp>
    </p:spTree>
    <p:extLst>
      <p:ext uri="{BB962C8B-B14F-4D97-AF65-F5344CB8AC3E}">
        <p14:creationId xmlns:p14="http://schemas.microsoft.com/office/powerpoint/2010/main" val="182734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796F01-7154-41E0-B48B-A6921757531A}" type="slidenum">
              <a:rPr lang="en-CA" smtClean="0"/>
              <a:pPr/>
              <a:t>5</a:t>
            </a:fld>
            <a:endParaRPr lang="en-CA"/>
          </a:p>
        </p:txBody>
      </p:sp>
    </p:spTree>
    <p:extLst>
      <p:ext uri="{BB962C8B-B14F-4D97-AF65-F5344CB8AC3E}">
        <p14:creationId xmlns:p14="http://schemas.microsoft.com/office/powerpoint/2010/main" val="3422217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796F01-7154-41E0-B48B-A6921757531A}" type="slidenum">
              <a:rPr lang="en-CA" smtClean="0"/>
              <a:pPr/>
              <a:t>6</a:t>
            </a:fld>
            <a:endParaRPr lang="en-CA"/>
          </a:p>
        </p:txBody>
      </p:sp>
    </p:spTree>
    <p:extLst>
      <p:ext uri="{BB962C8B-B14F-4D97-AF65-F5344CB8AC3E}">
        <p14:creationId xmlns:p14="http://schemas.microsoft.com/office/powerpoint/2010/main" val="1135561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796F01-7154-41E0-B48B-A6921757531A}" type="slidenum">
              <a:rPr lang="en-CA" smtClean="0"/>
              <a:pPr/>
              <a:t>7</a:t>
            </a:fld>
            <a:endParaRPr lang="en-CA"/>
          </a:p>
        </p:txBody>
      </p:sp>
    </p:spTree>
    <p:extLst>
      <p:ext uri="{BB962C8B-B14F-4D97-AF65-F5344CB8AC3E}">
        <p14:creationId xmlns:p14="http://schemas.microsoft.com/office/powerpoint/2010/main" val="1519313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796F01-7154-41E0-B48B-A6921757531A}" type="slidenum">
              <a:rPr lang="en-CA" smtClean="0"/>
              <a:pPr/>
              <a:t>8</a:t>
            </a:fld>
            <a:endParaRPr lang="en-CA"/>
          </a:p>
        </p:txBody>
      </p:sp>
    </p:spTree>
    <p:extLst>
      <p:ext uri="{BB962C8B-B14F-4D97-AF65-F5344CB8AC3E}">
        <p14:creationId xmlns:p14="http://schemas.microsoft.com/office/powerpoint/2010/main" val="4238298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8796F01-7154-41E0-B48B-A6921757531A}" type="slidenum">
              <a:rPr lang="en-CA" smtClean="0"/>
              <a:pPr/>
              <a:t>9</a:t>
            </a:fld>
            <a:endParaRPr lang="en-CA"/>
          </a:p>
        </p:txBody>
      </p:sp>
    </p:spTree>
    <p:extLst>
      <p:ext uri="{BB962C8B-B14F-4D97-AF65-F5344CB8AC3E}">
        <p14:creationId xmlns:p14="http://schemas.microsoft.com/office/powerpoint/2010/main" val="1956133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11/18/2016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11/18/2016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11/18/2016</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11/18/2016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11/18/2016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11/18/2016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11/18/2016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11/18/2016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11/18/2016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11/18/2016</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apa.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www.camh.ca/en/education" TargetMode="External"/><Relationship Id="rId4" Type="http://schemas.openxmlformats.org/officeDocument/2006/relationships/hyperlink" Target="http://www.fosteringresilience.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Fostering your children’s emotional, cognitive and academic growth</a:t>
            </a:r>
          </a:p>
        </p:txBody>
      </p:sp>
      <p:sp>
        <p:nvSpPr>
          <p:cNvPr id="3" name="Subtitle 2"/>
          <p:cNvSpPr>
            <a:spLocks noGrp="1"/>
          </p:cNvSpPr>
          <p:nvPr>
            <p:ph type="subTitle" idx="1"/>
          </p:nvPr>
        </p:nvSpPr>
        <p:spPr>
          <a:xfrm>
            <a:off x="4672383" y="4927600"/>
            <a:ext cx="7008574" cy="1669752"/>
          </a:xfrm>
        </p:spPr>
        <p:txBody>
          <a:bodyPr>
            <a:normAutofit/>
          </a:bodyPr>
          <a:lstStyle/>
          <a:p>
            <a:endParaRPr lang="en-US" dirty="0"/>
          </a:p>
          <a:p>
            <a:r>
              <a:rPr lang="en-US" dirty="0"/>
              <a:t>Dr. David W. Rynard. </a:t>
            </a:r>
            <a:r>
              <a:rPr lang="en-US" dirty="0" err="1"/>
              <a:t>C.Psych</a:t>
            </a:r>
            <a:r>
              <a:rPr lang="en-US" dirty="0"/>
              <a:t>.</a:t>
            </a:r>
          </a:p>
          <a:p>
            <a:r>
              <a:rPr lang="en-US" dirty="0"/>
              <a:t>Psychologist</a:t>
            </a:r>
          </a:p>
          <a:p>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Using EQ and IQ to Enhance </a:t>
            </a:r>
            <a:br>
              <a:rPr lang="en-CA" dirty="0"/>
            </a:br>
            <a:r>
              <a:rPr lang="en-CA" dirty="0"/>
              <a:t>RESILIENCY</a:t>
            </a:r>
          </a:p>
        </p:txBody>
      </p:sp>
      <p:sp>
        <p:nvSpPr>
          <p:cNvPr id="3" name="Content Placeholder 2"/>
          <p:cNvSpPr>
            <a:spLocks noGrp="1"/>
          </p:cNvSpPr>
          <p:nvPr>
            <p:ph idx="1"/>
          </p:nvPr>
        </p:nvSpPr>
        <p:spPr/>
        <p:txBody>
          <a:bodyPr>
            <a:noAutofit/>
          </a:bodyPr>
          <a:lstStyle/>
          <a:p>
            <a:r>
              <a:rPr lang="en-CA" sz="3200" b="1" dirty="0"/>
              <a:t>Resiliency</a:t>
            </a:r>
            <a:r>
              <a:rPr lang="en-CA" sz="3200" dirty="0"/>
              <a:t> is the ability to overcome challenges of all kinds–trauma, tragedy, personal crises, plain 'ole' life problems–and bounce back stronger, wiser, and more personally powerful. It's important because this is what we need to do when faced with life's inevitable difficulties.</a:t>
            </a:r>
          </a:p>
          <a:p>
            <a:r>
              <a:rPr lang="en-CA" sz="3200" dirty="0"/>
              <a:t>A Psychological Buffer, an asset that instils hope, positivity and faith in the face of life’s challenges.</a:t>
            </a:r>
          </a:p>
        </p:txBody>
      </p:sp>
    </p:spTree>
    <p:extLst>
      <p:ext uri="{BB962C8B-B14F-4D97-AF65-F5344CB8AC3E}">
        <p14:creationId xmlns:p14="http://schemas.microsoft.com/office/powerpoint/2010/main" val="291431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RESILIENCY	</a:t>
            </a:r>
          </a:p>
        </p:txBody>
      </p:sp>
      <p:sp>
        <p:nvSpPr>
          <p:cNvPr id="3" name="Content Placeholder 2"/>
          <p:cNvSpPr>
            <a:spLocks noGrp="1"/>
          </p:cNvSpPr>
          <p:nvPr>
            <p:ph idx="1"/>
          </p:nvPr>
        </p:nvSpPr>
        <p:spPr/>
        <p:txBody>
          <a:bodyPr/>
          <a:lstStyle/>
          <a:p>
            <a:r>
              <a:rPr lang="en-CA" sz="3200" dirty="0"/>
              <a:t>A core psychological competency that can be taught and developed.</a:t>
            </a:r>
          </a:p>
          <a:p>
            <a:r>
              <a:rPr lang="en-CA" sz="3200" dirty="0"/>
              <a:t>Endorsed by the American Academy of Pediatrics as a very important part of parenting and education.</a:t>
            </a:r>
          </a:p>
          <a:p>
            <a:r>
              <a:rPr lang="en-CA" sz="3200" dirty="0"/>
              <a:t>Developed by Rick Little and his colleagues at the International Youth Foundation</a:t>
            </a:r>
          </a:p>
          <a:p>
            <a:endParaRPr lang="en-CA" dirty="0"/>
          </a:p>
        </p:txBody>
      </p:sp>
    </p:spTree>
    <p:extLst>
      <p:ext uri="{BB962C8B-B14F-4D97-AF65-F5344CB8AC3E}">
        <p14:creationId xmlns:p14="http://schemas.microsoft.com/office/powerpoint/2010/main" val="70425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1764" y="-629734"/>
            <a:ext cx="11377264" cy="7725192"/>
          </a:xfrm>
          <a:prstGeom prst="rect">
            <a:avLst/>
          </a:prstGeom>
        </p:spPr>
        <p:txBody>
          <a:bodyPr wrap="square">
            <a:spAutoFit/>
          </a:bodyPr>
          <a:lstStyle/>
          <a:p>
            <a:endParaRPr lang="en-CA" dirty="0"/>
          </a:p>
          <a:p>
            <a:endParaRPr lang="en-CA" dirty="0"/>
          </a:p>
          <a:p>
            <a:endParaRPr lang="en-CA" dirty="0"/>
          </a:p>
          <a:p>
            <a:pPr algn="ctr"/>
            <a:r>
              <a:rPr lang="en-CA" sz="4400" dirty="0"/>
              <a:t>The 7 Cs: The Essential Building Blocks of Resilience </a:t>
            </a:r>
            <a:r>
              <a:rPr lang="en-CA" sz="1800" dirty="0"/>
              <a:t>(Dr. Kenneth Ginsberg)</a:t>
            </a:r>
          </a:p>
          <a:p>
            <a:pPr algn="ctr"/>
            <a:endParaRPr lang="en-CA" dirty="0"/>
          </a:p>
          <a:p>
            <a:r>
              <a:rPr lang="en-CA" dirty="0"/>
              <a:t>“Young people live up or down to expectations we set for them. They need adults who believe in them unconditionally and hold them to the high expectations of being compassionate, generous, and creative. “</a:t>
            </a:r>
          </a:p>
          <a:p>
            <a:endParaRPr lang="en-CA" dirty="0"/>
          </a:p>
          <a:p>
            <a:r>
              <a:rPr lang="en-CA" b="1" dirty="0"/>
              <a:t>Competence: </a:t>
            </a:r>
            <a:r>
              <a:rPr lang="en-CA" dirty="0"/>
              <a:t>When we notice what young people are doing right and give them opportunities to develop important skills, they feel competent. We undermine competence when we don't allow young people to recover themselves after a fall. </a:t>
            </a:r>
          </a:p>
          <a:p>
            <a:endParaRPr lang="en-CA" dirty="0"/>
          </a:p>
          <a:p>
            <a:r>
              <a:rPr lang="en-CA" b="1" dirty="0"/>
              <a:t>Confidence: </a:t>
            </a:r>
            <a:r>
              <a:rPr lang="en-CA" dirty="0"/>
              <a:t>Young people need confidence to be able to navigate the world, think outside the box, and recover from challenges. </a:t>
            </a:r>
          </a:p>
          <a:p>
            <a:endParaRPr lang="en-CA" dirty="0"/>
          </a:p>
          <a:p>
            <a:endParaRPr lang="en-CA" dirty="0"/>
          </a:p>
        </p:txBody>
      </p:sp>
    </p:spTree>
    <p:extLst>
      <p:ext uri="{BB962C8B-B14F-4D97-AF65-F5344CB8AC3E}">
        <p14:creationId xmlns:p14="http://schemas.microsoft.com/office/powerpoint/2010/main" val="119530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 calcmode="lin" valueType="num">
                                      <p:cBhvr additive="base">
                                        <p:cTn id="1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7828" y="487025"/>
            <a:ext cx="10297144" cy="5324535"/>
          </a:xfrm>
          <a:prstGeom prst="rect">
            <a:avLst/>
          </a:prstGeom>
        </p:spPr>
        <p:txBody>
          <a:bodyPr wrap="square">
            <a:spAutoFit/>
          </a:bodyPr>
          <a:lstStyle/>
          <a:p>
            <a:r>
              <a:rPr lang="en-CA" sz="2000" b="1" dirty="0"/>
              <a:t>Connection: </a:t>
            </a:r>
            <a:r>
              <a:rPr lang="en-CA" sz="2000" dirty="0"/>
              <a:t>Connections with other people, schools, and communities offer young people the security that allows them to stand on their own and develop creative solutions. </a:t>
            </a:r>
          </a:p>
          <a:p>
            <a:endParaRPr lang="en-CA" sz="2000" b="1" dirty="0"/>
          </a:p>
          <a:p>
            <a:r>
              <a:rPr lang="en-CA" sz="2000" b="1" dirty="0"/>
              <a:t>Character: </a:t>
            </a:r>
            <a:r>
              <a:rPr lang="en-CA" sz="2000" dirty="0"/>
              <a:t>Young people need a clear sense of right and wrong and a commitment to integrity. </a:t>
            </a:r>
          </a:p>
          <a:p>
            <a:endParaRPr lang="en-CA" sz="2000" dirty="0"/>
          </a:p>
          <a:p>
            <a:r>
              <a:rPr lang="en-CA" sz="2000" b="1" dirty="0"/>
              <a:t>Contribution: </a:t>
            </a:r>
            <a:r>
              <a:rPr lang="en-CA" sz="2000" dirty="0"/>
              <a:t>Young people who contribute to the well‐being of others will receive gratitude rather than condemnation. They will learn that contributing feels good, and may therefore more easily turn to others, and do so without shame. </a:t>
            </a:r>
          </a:p>
          <a:p>
            <a:endParaRPr lang="en-CA" sz="2000" dirty="0"/>
          </a:p>
          <a:p>
            <a:r>
              <a:rPr lang="en-CA" sz="2000" b="1" dirty="0"/>
              <a:t>Coping: </a:t>
            </a:r>
            <a:r>
              <a:rPr lang="en-CA" sz="2000" dirty="0"/>
              <a:t>Young people who possess a variety of healthy coping strategies will be less likely to turn to dangerous quick‐fixes when stressed. </a:t>
            </a:r>
          </a:p>
          <a:p>
            <a:endParaRPr lang="en-CA" sz="2000" dirty="0"/>
          </a:p>
          <a:p>
            <a:r>
              <a:rPr lang="en-CA" sz="2000" b="1" dirty="0"/>
              <a:t>Control: </a:t>
            </a:r>
            <a:r>
              <a:rPr lang="en-CA" sz="2000" dirty="0"/>
              <a:t>Young people who understand privileges and respect are earned through demonstrated responsibility will learn to make wise choices and feel a sense of control. </a:t>
            </a:r>
          </a:p>
        </p:txBody>
      </p:sp>
    </p:spTree>
    <p:extLst>
      <p:ext uri="{BB962C8B-B14F-4D97-AF65-F5344CB8AC3E}">
        <p14:creationId xmlns:p14="http://schemas.microsoft.com/office/powerpoint/2010/main" val="70429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053852" y="620688"/>
            <a:ext cx="10157354" cy="5976664"/>
          </a:xfrm>
        </p:spPr>
        <p:txBody>
          <a:bodyPr>
            <a:normAutofit lnSpcReduction="10000"/>
          </a:bodyPr>
          <a:lstStyle/>
          <a:p>
            <a:pPr marL="0" indent="0" algn="ctr">
              <a:buNone/>
            </a:pPr>
            <a:r>
              <a:rPr lang="en-CA" sz="4800" dirty="0"/>
              <a:t>Competence</a:t>
            </a:r>
          </a:p>
          <a:p>
            <a:pPr marL="0" indent="0">
              <a:buNone/>
            </a:pPr>
            <a:r>
              <a:rPr lang="en-CA" dirty="0"/>
              <a:t>Competence describes the feeling of knowing that you can handle a situation effectively. We can help the development of competence by:</a:t>
            </a:r>
          </a:p>
          <a:p>
            <a:r>
              <a:rPr lang="en-CA" dirty="0"/>
              <a:t>Helping children focus on individual strengths</a:t>
            </a:r>
          </a:p>
          <a:p>
            <a:r>
              <a:rPr lang="en-CA" dirty="0"/>
              <a:t>Focusing any identified mistakes on specific incidents</a:t>
            </a:r>
          </a:p>
          <a:p>
            <a:r>
              <a:rPr lang="en-CA" dirty="0"/>
              <a:t>Empowering children to make decisions</a:t>
            </a:r>
          </a:p>
          <a:p>
            <a:r>
              <a:rPr lang="en-CA" dirty="0"/>
              <a:t>Being careful that your desire to protect your child doesn’t mistakenly send a message that you don’t think he or she is competent to handle things</a:t>
            </a:r>
          </a:p>
          <a:p>
            <a:r>
              <a:rPr lang="en-CA" dirty="0"/>
              <a:t>Recognizing the competencies of siblings individually and avoiding comparisons</a:t>
            </a:r>
          </a:p>
          <a:p>
            <a:endParaRPr lang="en-US" dirty="0"/>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 calcmode="lin" valueType="num">
                                      <p:cBhvr additive="base">
                                        <p:cTn id="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anim calcmode="lin" valueType="num">
                                      <p:cBhvr additive="base">
                                        <p:cTn id="13"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 calcmode="lin" valueType="num">
                                      <p:cBhvr additive="base">
                                        <p:cTn id="19"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5" end="5"/>
                                            </p:txEl>
                                          </p:spTgt>
                                        </p:tgtEl>
                                        <p:attrNameLst>
                                          <p:attrName>style.visibility</p:attrName>
                                        </p:attrNameLst>
                                      </p:cBhvr>
                                      <p:to>
                                        <p:strVal val="visible"/>
                                      </p:to>
                                    </p:set>
                                    <p:anim calcmode="lin" valueType="num">
                                      <p:cBhvr additive="base">
                                        <p:cTn id="25"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anim calcmode="lin" valueType="num">
                                      <p:cBhvr additive="base">
                                        <p:cTn id="31"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Competence</a:t>
            </a:r>
          </a:p>
        </p:txBody>
      </p:sp>
      <p:sp>
        <p:nvSpPr>
          <p:cNvPr id="3" name="Content Placeholder 2"/>
          <p:cNvSpPr>
            <a:spLocks noGrp="1"/>
          </p:cNvSpPr>
          <p:nvPr>
            <p:ph idx="1"/>
          </p:nvPr>
        </p:nvSpPr>
        <p:spPr/>
        <p:txBody>
          <a:bodyPr>
            <a:normAutofit/>
          </a:bodyPr>
          <a:lstStyle/>
          <a:p>
            <a:r>
              <a:rPr lang="en-CA" dirty="0"/>
              <a:t>Do I help my child focus on his/her strengths and build on them? </a:t>
            </a:r>
          </a:p>
          <a:p>
            <a:r>
              <a:rPr lang="en-CA" dirty="0"/>
              <a:t>Do I notice what he/she does well or do I focus on his mistakes? </a:t>
            </a:r>
          </a:p>
          <a:p>
            <a:r>
              <a:rPr lang="en-CA" dirty="0"/>
              <a:t>When I need to point out a mistake, am I clear and focused or do I communicate that I believe he/she always messes up? </a:t>
            </a:r>
          </a:p>
          <a:p>
            <a:r>
              <a:rPr lang="en-CA" dirty="0"/>
              <a:t>Do I help him/her recognize what he/she has going for him/herself?</a:t>
            </a:r>
          </a:p>
          <a:p>
            <a:r>
              <a:rPr lang="en-CA" dirty="0"/>
              <a:t>Am I helping him/her build the educational, social, and stress‐reduction skills necessary to make him/her competent in the real world? </a:t>
            </a:r>
          </a:p>
        </p:txBody>
      </p:sp>
    </p:spTree>
    <p:extLst>
      <p:ext uri="{BB962C8B-B14F-4D97-AF65-F5344CB8AC3E}">
        <p14:creationId xmlns:p14="http://schemas.microsoft.com/office/powerpoint/2010/main" val="130509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Competence</a:t>
            </a:r>
          </a:p>
        </p:txBody>
      </p:sp>
      <p:sp>
        <p:nvSpPr>
          <p:cNvPr id="3" name="Content Placeholder 2"/>
          <p:cNvSpPr>
            <a:spLocks noGrp="1"/>
          </p:cNvSpPr>
          <p:nvPr>
            <p:ph idx="1"/>
          </p:nvPr>
        </p:nvSpPr>
        <p:spPr/>
        <p:txBody>
          <a:bodyPr>
            <a:normAutofit lnSpcReduction="10000"/>
          </a:bodyPr>
          <a:lstStyle/>
          <a:p>
            <a:r>
              <a:rPr lang="en-CA" dirty="0"/>
              <a:t>Do I communicate in a way that empowers my child to make his own decisions or do I undermine his sense of competence by giving him/her information in ways he/she can’t grasp? In other words, do I lecture him/her or do I facilitate his thinking?</a:t>
            </a:r>
          </a:p>
          <a:p>
            <a:r>
              <a:rPr lang="en-CA" dirty="0"/>
              <a:t>Do I let him/her make safe mistakes so he/she has the opportunity to right or do I try to protect him/her from every trip and fall?</a:t>
            </a:r>
          </a:p>
          <a:p>
            <a:r>
              <a:rPr lang="en-CA" dirty="0"/>
              <a:t>As I try to protect him/her, does my interference mistakenly send the message, “I don’t think you can handle this?” </a:t>
            </a:r>
          </a:p>
          <a:p>
            <a:r>
              <a:rPr lang="en-CA" dirty="0"/>
              <a:t>If I have more than one child, do I recognize the competencies of each without comparison to siblings?</a:t>
            </a:r>
          </a:p>
        </p:txBody>
      </p:sp>
    </p:spTree>
    <p:extLst>
      <p:ext uri="{BB962C8B-B14F-4D97-AF65-F5344CB8AC3E}">
        <p14:creationId xmlns:p14="http://schemas.microsoft.com/office/powerpoint/2010/main" val="92827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1804" y="797511"/>
            <a:ext cx="10657184" cy="6217087"/>
          </a:xfrm>
          <a:prstGeom prst="rect">
            <a:avLst/>
          </a:prstGeom>
        </p:spPr>
        <p:txBody>
          <a:bodyPr wrap="square">
            <a:spAutoFit/>
          </a:bodyPr>
          <a:lstStyle/>
          <a:p>
            <a:pPr algn="ctr"/>
            <a:r>
              <a:rPr lang="en-CA" sz="4400" dirty="0"/>
              <a:t>Confidence</a:t>
            </a:r>
          </a:p>
          <a:p>
            <a:r>
              <a:rPr lang="en-CA" sz="1800" dirty="0"/>
              <a:t>A child’s belief in his own abilities is derived from competence. </a:t>
            </a:r>
          </a:p>
          <a:p>
            <a:endParaRPr lang="en-CA" dirty="0"/>
          </a:p>
          <a:p>
            <a:pPr>
              <a:buFont typeface="Arial" panose="020B0604020202020204" pitchFamily="34" charset="0"/>
              <a:buChar char="•"/>
            </a:pPr>
            <a:r>
              <a:rPr lang="en-CA" dirty="0"/>
              <a:t>Focusing on the best in each child so that he or she can see that, as well</a:t>
            </a:r>
          </a:p>
          <a:p>
            <a:pPr>
              <a:buFont typeface="Arial" panose="020B0604020202020204" pitchFamily="34" charset="0"/>
              <a:buChar char="•"/>
            </a:pPr>
            <a:endParaRPr lang="en-CA" dirty="0"/>
          </a:p>
          <a:p>
            <a:pPr>
              <a:buFont typeface="Arial" panose="020B0604020202020204" pitchFamily="34" charset="0"/>
              <a:buChar char="•"/>
            </a:pPr>
            <a:r>
              <a:rPr lang="en-CA" dirty="0"/>
              <a:t>Clearly expressing the best qualities, such as fairness, integrity, persistence, and kindness</a:t>
            </a:r>
          </a:p>
          <a:p>
            <a:pPr>
              <a:buFont typeface="Arial" panose="020B0604020202020204" pitchFamily="34" charset="0"/>
              <a:buChar char="•"/>
            </a:pPr>
            <a:endParaRPr lang="en-CA" dirty="0"/>
          </a:p>
          <a:p>
            <a:pPr>
              <a:buFont typeface="Arial" panose="020B0604020202020204" pitchFamily="34" charset="0"/>
              <a:buChar char="•"/>
            </a:pPr>
            <a:r>
              <a:rPr lang="en-CA" dirty="0"/>
              <a:t>Recognizing when he or she has done well</a:t>
            </a:r>
          </a:p>
          <a:p>
            <a:pPr>
              <a:buFont typeface="Arial" panose="020B0604020202020204" pitchFamily="34" charset="0"/>
              <a:buChar char="•"/>
            </a:pPr>
            <a:endParaRPr lang="en-CA" dirty="0"/>
          </a:p>
          <a:p>
            <a:pPr>
              <a:buFont typeface="Arial" panose="020B0604020202020204" pitchFamily="34" charset="0"/>
              <a:buChar char="•"/>
            </a:pPr>
            <a:r>
              <a:rPr lang="en-CA" dirty="0"/>
              <a:t>Praising honestly about specific achievements; not diffusing praise that may lack authenticity</a:t>
            </a:r>
          </a:p>
          <a:p>
            <a:pPr>
              <a:buFont typeface="Arial" panose="020B0604020202020204" pitchFamily="34" charset="0"/>
              <a:buChar char="•"/>
            </a:pPr>
            <a:endParaRPr lang="en-CA" dirty="0"/>
          </a:p>
          <a:p>
            <a:pPr>
              <a:buFont typeface="Arial" panose="020B0604020202020204" pitchFamily="34" charset="0"/>
              <a:buChar char="•"/>
            </a:pPr>
            <a:r>
              <a:rPr lang="en-CA" dirty="0"/>
              <a:t>Not pushing the child to take on more than he or she can realistically handle</a:t>
            </a:r>
            <a:endParaRPr lang="en-CA" b="0" i="0" dirty="0">
              <a:effectLst/>
            </a:endParaRPr>
          </a:p>
        </p:txBody>
      </p:sp>
    </p:spTree>
    <p:extLst>
      <p:ext uri="{BB962C8B-B14F-4D97-AF65-F5344CB8AC3E}">
        <p14:creationId xmlns:p14="http://schemas.microsoft.com/office/powerpoint/2010/main" val="286436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 calcmode="lin" valueType="num">
                                      <p:cBhvr additive="base">
                                        <p:cTn id="1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anim calcmode="lin" valueType="num">
                                      <p:cBhvr additive="base">
                                        <p:cTn id="2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anim calcmode="lin" valueType="num">
                                      <p:cBhvr additive="base">
                                        <p:cTn id="3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Confidence</a:t>
            </a:r>
          </a:p>
        </p:txBody>
      </p:sp>
      <p:sp>
        <p:nvSpPr>
          <p:cNvPr id="3" name="Content Placeholder 2"/>
          <p:cNvSpPr>
            <a:spLocks noGrp="1"/>
          </p:cNvSpPr>
          <p:nvPr>
            <p:ph idx="1"/>
          </p:nvPr>
        </p:nvSpPr>
        <p:spPr/>
        <p:txBody>
          <a:bodyPr>
            <a:normAutofit fontScale="92500" lnSpcReduction="10000"/>
          </a:bodyPr>
          <a:lstStyle/>
          <a:p>
            <a:r>
              <a:rPr lang="en-CA" dirty="0"/>
              <a:t>Do I see the best in my child so that he/she can see the best in him/herself?</a:t>
            </a:r>
          </a:p>
          <a:p>
            <a:r>
              <a:rPr lang="en-CA" dirty="0"/>
              <a:t>Do I clearly express that I expect the best qualities (not achievements, but personal qualities such as fairness, integrity, persistence, and kindness) in him/her?</a:t>
            </a:r>
          </a:p>
          <a:p>
            <a:r>
              <a:rPr lang="en-CA" dirty="0"/>
              <a:t>Do I help him recognize what he/she has done right or well?</a:t>
            </a:r>
          </a:p>
          <a:p>
            <a:r>
              <a:rPr lang="en-CA" dirty="0"/>
              <a:t>Do I treat him/her as an incapable child or as a youngster who is learning to navigate his world?</a:t>
            </a:r>
          </a:p>
          <a:p>
            <a:r>
              <a:rPr lang="en-CA" dirty="0"/>
              <a:t>Do I praise him/her often enough? Do I praise him/her honestly about specific achievements or do I give such diffuse praise that it doesn’t seem authentic?</a:t>
            </a:r>
          </a:p>
        </p:txBody>
      </p:sp>
    </p:spTree>
    <p:extLst>
      <p:ext uri="{BB962C8B-B14F-4D97-AF65-F5344CB8AC3E}">
        <p14:creationId xmlns:p14="http://schemas.microsoft.com/office/powerpoint/2010/main" val="229639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Confidence</a:t>
            </a:r>
          </a:p>
        </p:txBody>
      </p:sp>
      <p:sp>
        <p:nvSpPr>
          <p:cNvPr id="3" name="Content Placeholder 2"/>
          <p:cNvSpPr>
            <a:spLocks noGrp="1"/>
          </p:cNvSpPr>
          <p:nvPr>
            <p:ph idx="1"/>
          </p:nvPr>
        </p:nvSpPr>
        <p:spPr>
          <a:xfrm>
            <a:off x="1117309" y="1701800"/>
            <a:ext cx="10157354" cy="4751536"/>
          </a:xfrm>
        </p:spPr>
        <p:txBody>
          <a:bodyPr>
            <a:normAutofit fontScale="92500" lnSpcReduction="10000"/>
          </a:bodyPr>
          <a:lstStyle/>
          <a:p>
            <a:r>
              <a:rPr lang="en-CA" dirty="0"/>
              <a:t>Do I catch him/her being good when he is generous, helpful, and kind or when he/she does something without being asked or cajoled?</a:t>
            </a:r>
          </a:p>
          <a:p>
            <a:r>
              <a:rPr lang="en-CA" dirty="0"/>
              <a:t>Do I encourage him/her to strive just a little bit farther because I believe he/she can succeed?</a:t>
            </a:r>
          </a:p>
          <a:p>
            <a:r>
              <a:rPr lang="en-CA" dirty="0"/>
              <a:t>Do I hold realistically high expectations?</a:t>
            </a:r>
          </a:p>
          <a:p>
            <a:r>
              <a:rPr lang="en-CA" dirty="0"/>
              <a:t>Do I unintentionally push him/her to take on more than he/she can realistically handle, causing him/her to stumble and lose confidence?</a:t>
            </a:r>
          </a:p>
          <a:p>
            <a:r>
              <a:rPr lang="en-CA" dirty="0"/>
              <a:t> When I need to criticize or correct him/her, do I focus only on what he or she is doing wrong or do I remind him/her that he is capable of doing well?</a:t>
            </a:r>
          </a:p>
          <a:p>
            <a:r>
              <a:rPr lang="en-CA" dirty="0"/>
              <a:t>Do I avoid instilling shame in my child?</a:t>
            </a:r>
          </a:p>
        </p:txBody>
      </p:sp>
    </p:spTree>
    <p:extLst>
      <p:ext uri="{BB962C8B-B14F-4D97-AF65-F5344CB8AC3E}">
        <p14:creationId xmlns:p14="http://schemas.microsoft.com/office/powerpoint/2010/main" val="270730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Multiple Intelligences</a:t>
            </a:r>
          </a:p>
        </p:txBody>
      </p:sp>
      <p:sp>
        <p:nvSpPr>
          <p:cNvPr id="3" name="Text Placeholder 2"/>
          <p:cNvSpPr>
            <a:spLocks noGrp="1"/>
          </p:cNvSpPr>
          <p:nvPr>
            <p:ph type="body" idx="1"/>
          </p:nvPr>
        </p:nvSpPr>
        <p:spPr/>
        <p:txBody>
          <a:bodyPr/>
          <a:lstStyle/>
          <a:p>
            <a:pPr algn="ctr"/>
            <a:r>
              <a:rPr lang="en-CA" dirty="0"/>
              <a:t>Cognitive</a:t>
            </a:r>
          </a:p>
        </p:txBody>
      </p:sp>
      <p:sp>
        <p:nvSpPr>
          <p:cNvPr id="4" name="Content Placeholder 3"/>
          <p:cNvSpPr>
            <a:spLocks noGrp="1"/>
          </p:cNvSpPr>
          <p:nvPr>
            <p:ph sz="half" idx="2"/>
          </p:nvPr>
        </p:nvSpPr>
        <p:spPr/>
        <p:txBody>
          <a:bodyPr/>
          <a:lstStyle/>
          <a:p>
            <a:r>
              <a:rPr lang="en-CA" dirty="0"/>
              <a:t>what we usually think of in terms of how smart or intelligence someone is.  </a:t>
            </a:r>
          </a:p>
          <a:p>
            <a:r>
              <a:rPr lang="en-CA" dirty="0"/>
              <a:t>Usually felt to be mostly innate.  </a:t>
            </a:r>
          </a:p>
          <a:p>
            <a:r>
              <a:rPr lang="en-CA" dirty="0"/>
              <a:t>Describes the strengths and weakness an individual might have with respect to various aptitudes or abilities.</a:t>
            </a:r>
          </a:p>
          <a:p>
            <a:r>
              <a:rPr lang="en-CA" dirty="0"/>
              <a:t>Used to determine aptitude and in the diagnosis of learning disorders</a:t>
            </a:r>
          </a:p>
        </p:txBody>
      </p:sp>
      <p:sp>
        <p:nvSpPr>
          <p:cNvPr id="5" name="Text Placeholder 4"/>
          <p:cNvSpPr>
            <a:spLocks noGrp="1"/>
          </p:cNvSpPr>
          <p:nvPr>
            <p:ph type="body" sz="quarter" idx="3"/>
          </p:nvPr>
        </p:nvSpPr>
        <p:spPr/>
        <p:txBody>
          <a:bodyPr/>
          <a:lstStyle/>
          <a:p>
            <a:pPr algn="ctr"/>
            <a:r>
              <a:rPr lang="en-CA" dirty="0"/>
              <a:t>Emotional</a:t>
            </a:r>
          </a:p>
        </p:txBody>
      </p:sp>
      <p:sp>
        <p:nvSpPr>
          <p:cNvPr id="6" name="Content Placeholder 5"/>
          <p:cNvSpPr>
            <a:spLocks noGrp="1"/>
          </p:cNvSpPr>
          <p:nvPr>
            <p:ph sz="quarter" idx="4"/>
          </p:nvPr>
        </p:nvSpPr>
        <p:spPr/>
        <p:txBody>
          <a:bodyPr>
            <a:normAutofit lnSpcReduction="10000"/>
          </a:bodyPr>
          <a:lstStyle/>
          <a:p>
            <a:r>
              <a:rPr lang="en-CA" dirty="0"/>
              <a:t>How an individual perceives, interacts and deals with their emotional life on a number of different levels.  </a:t>
            </a:r>
          </a:p>
          <a:p>
            <a:r>
              <a:rPr lang="en-CA" dirty="0"/>
              <a:t>Is something that you can work on and get better at.  </a:t>
            </a:r>
          </a:p>
          <a:p>
            <a:r>
              <a:rPr lang="en-CA" dirty="0"/>
              <a:t>Can be more predictive of personal happiness and vocational success than Cognitive.  </a:t>
            </a:r>
          </a:p>
          <a:p>
            <a:r>
              <a:rPr lang="en-CA" dirty="0"/>
              <a:t>Often used in industrial and positive psychology.</a:t>
            </a:r>
          </a:p>
        </p:txBody>
      </p:sp>
    </p:spTree>
    <p:extLst>
      <p:ext uri="{BB962C8B-B14F-4D97-AF65-F5344CB8AC3E}">
        <p14:creationId xmlns:p14="http://schemas.microsoft.com/office/powerpoint/2010/main" val="179158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calcmode="lin" valueType="num">
                                      <p:cBhvr additive="base">
                                        <p:cTn id="3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 calcmode="lin" valueType="num">
                                      <p:cBhvr additive="base">
                                        <p:cTn id="4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1844" y="243513"/>
            <a:ext cx="9577064" cy="5632311"/>
          </a:xfrm>
          <a:prstGeom prst="rect">
            <a:avLst/>
          </a:prstGeom>
        </p:spPr>
        <p:txBody>
          <a:bodyPr wrap="square">
            <a:spAutoFit/>
          </a:bodyPr>
          <a:lstStyle/>
          <a:p>
            <a:pPr algn="ctr"/>
            <a:r>
              <a:rPr lang="en-CA" sz="4400" dirty="0"/>
              <a:t>Connection</a:t>
            </a:r>
          </a:p>
          <a:p>
            <a:r>
              <a:rPr lang="en-CA" dirty="0"/>
              <a:t>Developing close ties to family and community creates a solid sense of security that helps lead to strong values and prevents alternative destructive paths to love and attention. </a:t>
            </a:r>
          </a:p>
          <a:p>
            <a:endParaRPr lang="en-CA" dirty="0"/>
          </a:p>
          <a:p>
            <a:pPr>
              <a:buFont typeface="Arial" panose="020B0604020202020204" pitchFamily="34" charset="0"/>
              <a:buChar char="•"/>
            </a:pPr>
            <a:r>
              <a:rPr lang="en-CA" sz="2000" dirty="0"/>
              <a:t>Building a sense of physical safety and emotional security within your home</a:t>
            </a:r>
          </a:p>
          <a:p>
            <a:pPr>
              <a:buFont typeface="Arial" panose="020B0604020202020204" pitchFamily="34" charset="0"/>
              <a:buChar char="•"/>
            </a:pPr>
            <a:endParaRPr lang="en-CA" sz="2000" dirty="0"/>
          </a:p>
          <a:p>
            <a:pPr>
              <a:buFont typeface="Arial" panose="020B0604020202020204" pitchFamily="34" charset="0"/>
              <a:buChar char="•"/>
            </a:pPr>
            <a:r>
              <a:rPr lang="en-CA" sz="2000" dirty="0"/>
              <a:t>Allowing the expression of all emotions, so that kids will feel comfortable reaching out during difficult times</a:t>
            </a:r>
          </a:p>
          <a:p>
            <a:pPr>
              <a:buFont typeface="Arial" panose="020B0604020202020204" pitchFamily="34" charset="0"/>
              <a:buChar char="•"/>
            </a:pPr>
            <a:endParaRPr lang="en-CA" sz="2000" dirty="0"/>
          </a:p>
          <a:p>
            <a:pPr>
              <a:buFont typeface="Arial" panose="020B0604020202020204" pitchFamily="34" charset="0"/>
              <a:buChar char="•"/>
            </a:pPr>
            <a:r>
              <a:rPr lang="en-CA" sz="2000" dirty="0"/>
              <a:t>Addressing conflict openly in the family to resolve problems</a:t>
            </a:r>
          </a:p>
          <a:p>
            <a:pPr>
              <a:buFont typeface="Arial" panose="020B0604020202020204" pitchFamily="34" charset="0"/>
              <a:buChar char="•"/>
            </a:pPr>
            <a:endParaRPr lang="en-CA" sz="2000" dirty="0"/>
          </a:p>
          <a:p>
            <a:pPr>
              <a:buFont typeface="Arial" panose="020B0604020202020204" pitchFamily="34" charset="0"/>
              <a:buChar char="•"/>
            </a:pPr>
            <a:r>
              <a:rPr lang="en-CA" sz="2000" dirty="0"/>
              <a:t>Creating a common area where the family can share time (not necessarily TV time)</a:t>
            </a:r>
          </a:p>
          <a:p>
            <a:pPr>
              <a:buFont typeface="Arial" panose="020B0604020202020204" pitchFamily="34" charset="0"/>
              <a:buChar char="•"/>
            </a:pPr>
            <a:endParaRPr lang="en-CA" sz="2000" dirty="0"/>
          </a:p>
          <a:p>
            <a:pPr>
              <a:buFont typeface="Arial" panose="020B0604020202020204" pitchFamily="34" charset="0"/>
              <a:buChar char="•"/>
            </a:pPr>
            <a:r>
              <a:rPr lang="en-CA" sz="2000" dirty="0"/>
              <a:t>Fostering healthy relationships that will reinforce positive messages</a:t>
            </a:r>
            <a:endParaRPr lang="en-CA" sz="2000" b="0" i="0" dirty="0">
              <a:effectLst/>
            </a:endParaRPr>
          </a:p>
        </p:txBody>
      </p:sp>
    </p:spTree>
    <p:extLst>
      <p:ext uri="{BB962C8B-B14F-4D97-AF65-F5344CB8AC3E}">
        <p14:creationId xmlns:p14="http://schemas.microsoft.com/office/powerpoint/2010/main" val="90768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 calcmode="lin" valueType="num">
                                      <p:cBhvr additive="base">
                                        <p:cTn id="1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anim calcmode="lin" valueType="num">
                                      <p:cBhvr additive="base">
                                        <p:cTn id="2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anim calcmode="lin" valueType="num">
                                      <p:cBhvr additive="base">
                                        <p:cTn id="3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Connection	</a:t>
            </a:r>
          </a:p>
        </p:txBody>
      </p:sp>
      <p:sp>
        <p:nvSpPr>
          <p:cNvPr id="3" name="Content Placeholder 2"/>
          <p:cNvSpPr>
            <a:spLocks noGrp="1"/>
          </p:cNvSpPr>
          <p:nvPr>
            <p:ph idx="1"/>
          </p:nvPr>
        </p:nvSpPr>
        <p:spPr/>
        <p:txBody>
          <a:bodyPr>
            <a:normAutofit fontScale="92500" lnSpcReduction="10000"/>
          </a:bodyPr>
          <a:lstStyle/>
          <a:p>
            <a:r>
              <a:rPr lang="en-CA" dirty="0"/>
              <a:t>Do we build a sense of physical safety and emotional security within our home?</a:t>
            </a:r>
          </a:p>
          <a:p>
            <a:r>
              <a:rPr lang="en-CA" dirty="0"/>
              <a:t>Does my child know that I am absolutely crazy in love with him?</a:t>
            </a:r>
          </a:p>
          <a:p>
            <a:r>
              <a:rPr lang="en-CA" dirty="0"/>
              <a:t>Do I understand that the challenges my child will put me through on his path towards independence are normal developmental phases or will I take them so personally that our relationship will be harmed?</a:t>
            </a:r>
          </a:p>
          <a:p>
            <a:r>
              <a:rPr lang="en-CA" dirty="0"/>
              <a:t>Do I allow my child to have and express all types of emotions or do I suppress unpleasant feelings? Is he learning that going to other people for emotional support during difficult times is productive or shameful?</a:t>
            </a:r>
          </a:p>
          <a:p>
            <a:r>
              <a:rPr lang="en-CA" dirty="0"/>
              <a:t>Do we do everything to address conflict within our family and work to resolve problems rather than let them fester?</a:t>
            </a:r>
          </a:p>
        </p:txBody>
      </p:sp>
    </p:spTree>
    <p:extLst>
      <p:ext uri="{BB962C8B-B14F-4D97-AF65-F5344CB8AC3E}">
        <p14:creationId xmlns:p14="http://schemas.microsoft.com/office/powerpoint/2010/main" val="56750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Connection	</a:t>
            </a:r>
          </a:p>
        </p:txBody>
      </p:sp>
      <p:sp>
        <p:nvSpPr>
          <p:cNvPr id="3" name="Content Placeholder 2"/>
          <p:cNvSpPr>
            <a:spLocks noGrp="1"/>
          </p:cNvSpPr>
          <p:nvPr>
            <p:ph idx="1"/>
          </p:nvPr>
        </p:nvSpPr>
        <p:spPr/>
        <p:txBody>
          <a:bodyPr/>
          <a:lstStyle/>
          <a:p>
            <a:r>
              <a:rPr lang="en-CA" dirty="0"/>
              <a:t>Do we have a television and entertainment center in almost every room or do we create a common space where our family shares time together?</a:t>
            </a:r>
          </a:p>
          <a:p>
            <a:r>
              <a:rPr lang="en-CA" dirty="0"/>
              <a:t>Do I encourage my child to take pride in the various ethnic, religious, or cultural groups to which we belong?</a:t>
            </a:r>
          </a:p>
          <a:p>
            <a:r>
              <a:rPr lang="en-CA" dirty="0"/>
              <a:t>Do I jealously guard my child from developing close relationships with others or do I foster healthy relationships that I know will reinforce my positive messages?</a:t>
            </a:r>
          </a:p>
          <a:p>
            <a:r>
              <a:rPr lang="en-CA" dirty="0"/>
              <a:t>Do I protect my friends' and neighbors’ children, just as I hope they will protect mine?</a:t>
            </a:r>
          </a:p>
        </p:txBody>
      </p:sp>
    </p:spTree>
    <p:extLst>
      <p:ext uri="{BB962C8B-B14F-4D97-AF65-F5344CB8AC3E}">
        <p14:creationId xmlns:p14="http://schemas.microsoft.com/office/powerpoint/2010/main" val="5114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812" y="797511"/>
            <a:ext cx="10081120" cy="5940088"/>
          </a:xfrm>
          <a:prstGeom prst="rect">
            <a:avLst/>
          </a:prstGeom>
        </p:spPr>
        <p:txBody>
          <a:bodyPr wrap="square">
            <a:spAutoFit/>
          </a:bodyPr>
          <a:lstStyle/>
          <a:p>
            <a:pPr algn="ctr"/>
            <a:r>
              <a:rPr lang="en-CA" sz="4400" dirty="0"/>
              <a:t>Character</a:t>
            </a:r>
          </a:p>
          <a:p>
            <a:endParaRPr lang="en-CA" dirty="0"/>
          </a:p>
          <a:p>
            <a:r>
              <a:rPr lang="en-CA" dirty="0"/>
              <a:t>Children need to develop a solid set of morals and values to determine right from wrong and to demonstrate a caring attitude toward others. To strengthen your child’s character, start by:</a:t>
            </a:r>
          </a:p>
          <a:p>
            <a:endParaRPr lang="en-CA" dirty="0"/>
          </a:p>
          <a:p>
            <a:pPr>
              <a:buFont typeface="Arial" panose="020B0604020202020204" pitchFamily="34" charset="0"/>
              <a:buChar char="•"/>
            </a:pPr>
            <a:r>
              <a:rPr lang="en-CA" dirty="0"/>
              <a:t>Demonstrating how behaviors affect others</a:t>
            </a:r>
          </a:p>
          <a:p>
            <a:pPr>
              <a:buFont typeface="Arial" panose="020B0604020202020204" pitchFamily="34" charset="0"/>
              <a:buChar char="•"/>
            </a:pPr>
            <a:endParaRPr lang="en-CA" dirty="0"/>
          </a:p>
          <a:p>
            <a:pPr>
              <a:buFont typeface="Arial" panose="020B0604020202020204" pitchFamily="34" charset="0"/>
              <a:buChar char="•"/>
            </a:pPr>
            <a:r>
              <a:rPr lang="en-CA" dirty="0"/>
              <a:t>Helping your child recognize himself or herself as a caring person</a:t>
            </a:r>
          </a:p>
          <a:p>
            <a:pPr>
              <a:buFont typeface="Arial" panose="020B0604020202020204" pitchFamily="34" charset="0"/>
              <a:buChar char="•"/>
            </a:pPr>
            <a:endParaRPr lang="en-CA" dirty="0"/>
          </a:p>
          <a:p>
            <a:pPr>
              <a:buFont typeface="Arial" panose="020B0604020202020204" pitchFamily="34" charset="0"/>
              <a:buChar char="•"/>
            </a:pPr>
            <a:r>
              <a:rPr lang="en-CA" dirty="0"/>
              <a:t>Demonstrating the importance of community</a:t>
            </a:r>
          </a:p>
          <a:p>
            <a:pPr>
              <a:buFont typeface="Arial" panose="020B0604020202020204" pitchFamily="34" charset="0"/>
              <a:buChar char="•"/>
            </a:pPr>
            <a:endParaRPr lang="en-CA" dirty="0"/>
          </a:p>
          <a:p>
            <a:pPr>
              <a:buFont typeface="Arial" panose="020B0604020202020204" pitchFamily="34" charset="0"/>
              <a:buChar char="•"/>
            </a:pPr>
            <a:r>
              <a:rPr lang="en-CA" dirty="0"/>
              <a:t>Encouraging the development of spirituality</a:t>
            </a:r>
          </a:p>
          <a:p>
            <a:pPr>
              <a:buFont typeface="Arial" panose="020B0604020202020204" pitchFamily="34" charset="0"/>
              <a:buChar char="•"/>
            </a:pPr>
            <a:endParaRPr lang="en-CA" dirty="0"/>
          </a:p>
          <a:p>
            <a:pPr>
              <a:buFont typeface="Arial" panose="020B0604020202020204" pitchFamily="34" charset="0"/>
              <a:buChar char="•"/>
            </a:pPr>
            <a:r>
              <a:rPr lang="en-CA" dirty="0"/>
              <a:t>Avoiding racist or hateful statements or stereotypes</a:t>
            </a:r>
            <a:endParaRPr lang="en-CA" b="0" i="0" dirty="0">
              <a:effectLst/>
            </a:endParaRPr>
          </a:p>
        </p:txBody>
      </p:sp>
    </p:spTree>
    <p:extLst>
      <p:ext uri="{BB962C8B-B14F-4D97-AF65-F5344CB8AC3E}">
        <p14:creationId xmlns:p14="http://schemas.microsoft.com/office/powerpoint/2010/main" val="12318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 calcmode="lin" valueType="num">
                                      <p:cBhvr additive="base">
                                        <p:cTn id="1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 calcmode="lin" valueType="num">
                                      <p:cBhvr additive="base">
                                        <p:cTn id="1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anim calcmode="lin" valueType="num">
                                      <p:cBhvr additive="base">
                                        <p:cTn id="2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anim calcmode="lin" valueType="num">
                                      <p:cBhvr additive="base">
                                        <p:cTn id="31"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Character</a:t>
            </a:r>
          </a:p>
        </p:txBody>
      </p:sp>
      <p:sp>
        <p:nvSpPr>
          <p:cNvPr id="3" name="Content Placeholder 2"/>
          <p:cNvSpPr>
            <a:spLocks noGrp="1"/>
          </p:cNvSpPr>
          <p:nvPr>
            <p:ph idx="1"/>
          </p:nvPr>
        </p:nvSpPr>
        <p:spPr/>
        <p:txBody>
          <a:bodyPr/>
          <a:lstStyle/>
          <a:p>
            <a:r>
              <a:rPr lang="en-CA" dirty="0"/>
              <a:t>Do I help my child understand how his behaviors affect other people in good and bad ways?</a:t>
            </a:r>
          </a:p>
          <a:p>
            <a:r>
              <a:rPr lang="en-CA" dirty="0"/>
              <a:t>Am I helping my child recognize himself as a caring person?  Do I allow him to clarify his own values?</a:t>
            </a:r>
          </a:p>
          <a:p>
            <a:r>
              <a:rPr lang="en-CA" dirty="0"/>
              <a:t>Do I allow him to consider right versus wrong and look beyond immediate satisfaction or selfish needs?</a:t>
            </a:r>
          </a:p>
          <a:p>
            <a:r>
              <a:rPr lang="en-CA" dirty="0"/>
              <a:t>Do I value him so clearly that I model the importance of caring for others?</a:t>
            </a:r>
          </a:p>
        </p:txBody>
      </p:sp>
    </p:spTree>
    <p:extLst>
      <p:ext uri="{BB962C8B-B14F-4D97-AF65-F5344CB8AC3E}">
        <p14:creationId xmlns:p14="http://schemas.microsoft.com/office/powerpoint/2010/main" val="310818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Character</a:t>
            </a:r>
          </a:p>
        </p:txBody>
      </p:sp>
      <p:sp>
        <p:nvSpPr>
          <p:cNvPr id="3" name="Content Placeholder 2"/>
          <p:cNvSpPr>
            <a:spLocks noGrp="1"/>
          </p:cNvSpPr>
          <p:nvPr>
            <p:ph idx="1"/>
          </p:nvPr>
        </p:nvSpPr>
        <p:spPr/>
        <p:txBody>
          <a:bodyPr/>
          <a:lstStyle/>
          <a:p>
            <a:r>
              <a:rPr lang="en-CA" dirty="0"/>
              <a:t>Do I demonstrate the importance of community?</a:t>
            </a:r>
          </a:p>
          <a:p>
            <a:r>
              <a:rPr lang="en-CA" dirty="0"/>
              <a:t>Do I help him develop a sense of spirituality?</a:t>
            </a:r>
          </a:p>
          <a:p>
            <a:r>
              <a:rPr lang="en-CA" dirty="0"/>
              <a:t>Am I careful to avoid racist, ethnic, or hateful statements or stereotypes? Am I clear how I regard these thoughts and statements whenever and wherever my child is exposed to them?</a:t>
            </a:r>
          </a:p>
          <a:p>
            <a:r>
              <a:rPr lang="en-CA" dirty="0"/>
              <a:t>Do I express how I think of others’ needs when I make decisions or take actions?</a:t>
            </a:r>
          </a:p>
        </p:txBody>
      </p:sp>
    </p:spTree>
    <p:extLst>
      <p:ext uri="{BB962C8B-B14F-4D97-AF65-F5344CB8AC3E}">
        <p14:creationId xmlns:p14="http://schemas.microsoft.com/office/powerpoint/2010/main" val="260526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812" y="797511"/>
            <a:ext cx="10801200" cy="5570756"/>
          </a:xfrm>
          <a:prstGeom prst="rect">
            <a:avLst/>
          </a:prstGeom>
        </p:spPr>
        <p:txBody>
          <a:bodyPr wrap="square">
            <a:spAutoFit/>
          </a:bodyPr>
          <a:lstStyle/>
          <a:p>
            <a:pPr algn="ctr"/>
            <a:r>
              <a:rPr lang="en-CA" sz="4400" dirty="0"/>
              <a:t>Contribution</a:t>
            </a:r>
          </a:p>
          <a:p>
            <a:endParaRPr lang="en-CA" dirty="0"/>
          </a:p>
          <a:p>
            <a:r>
              <a:rPr lang="en-CA" dirty="0"/>
              <a:t>Children need to realize that the world is a better place because they are in it. Understanding the importance of personal contribution can serve as a source of purpose and motivation. Teach your children how to contribute by:</a:t>
            </a:r>
          </a:p>
          <a:p>
            <a:endParaRPr lang="en-CA" dirty="0"/>
          </a:p>
          <a:p>
            <a:pPr>
              <a:buFont typeface="Arial" panose="020B0604020202020204" pitchFamily="34" charset="0"/>
              <a:buChar char="•"/>
            </a:pPr>
            <a:r>
              <a:rPr lang="en-CA" dirty="0"/>
              <a:t>Communicating to children that many people in the world do not have what they need</a:t>
            </a:r>
          </a:p>
          <a:p>
            <a:pPr>
              <a:buFont typeface="Arial" panose="020B0604020202020204" pitchFamily="34" charset="0"/>
              <a:buChar char="•"/>
            </a:pPr>
            <a:endParaRPr lang="en-CA" dirty="0"/>
          </a:p>
          <a:p>
            <a:pPr>
              <a:buFont typeface="Arial" panose="020B0604020202020204" pitchFamily="34" charset="0"/>
              <a:buChar char="•"/>
            </a:pPr>
            <a:r>
              <a:rPr lang="en-CA" dirty="0"/>
              <a:t>Stressing the importance of serving others by modeling generosity</a:t>
            </a:r>
          </a:p>
          <a:p>
            <a:pPr>
              <a:buFont typeface="Arial" panose="020B0604020202020204" pitchFamily="34" charset="0"/>
              <a:buChar char="•"/>
            </a:pPr>
            <a:endParaRPr lang="en-CA" dirty="0"/>
          </a:p>
          <a:p>
            <a:pPr>
              <a:buFont typeface="Arial" panose="020B0604020202020204" pitchFamily="34" charset="0"/>
              <a:buChar char="•"/>
            </a:pPr>
            <a:r>
              <a:rPr lang="en-CA" dirty="0"/>
              <a:t>Creating opportunities for each child to contribute in some specific way</a:t>
            </a:r>
            <a:endParaRPr lang="en-CA" b="0" i="0" dirty="0">
              <a:effectLst/>
            </a:endParaRPr>
          </a:p>
        </p:txBody>
      </p:sp>
    </p:spTree>
    <p:extLst>
      <p:ext uri="{BB962C8B-B14F-4D97-AF65-F5344CB8AC3E}">
        <p14:creationId xmlns:p14="http://schemas.microsoft.com/office/powerpoint/2010/main" val="263552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 calcmode="lin" valueType="num">
                                      <p:cBhvr additive="base">
                                        <p:cTn id="1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 calcmode="lin" valueType="num">
                                      <p:cBhvr additive="base">
                                        <p:cTn id="1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Contribution	</a:t>
            </a:r>
          </a:p>
        </p:txBody>
      </p:sp>
      <p:sp>
        <p:nvSpPr>
          <p:cNvPr id="3" name="Content Placeholder 2"/>
          <p:cNvSpPr>
            <a:spLocks noGrp="1"/>
          </p:cNvSpPr>
          <p:nvPr>
            <p:ph idx="1"/>
          </p:nvPr>
        </p:nvSpPr>
        <p:spPr/>
        <p:txBody>
          <a:bodyPr>
            <a:normAutofit fontScale="92500" lnSpcReduction="20000"/>
          </a:bodyPr>
          <a:lstStyle/>
          <a:p>
            <a:r>
              <a:rPr lang="en-CA" dirty="0"/>
              <a:t>Do I communicate to my child (at appropriate age levels, of course) that many people in the world do not have as much human contact, money, freedom, and security as they need?</a:t>
            </a:r>
          </a:p>
          <a:p>
            <a:r>
              <a:rPr lang="en-CA" dirty="0"/>
              <a:t>Do I teach the important value of serving others? Do I model generosity with my time and money?</a:t>
            </a:r>
          </a:p>
          <a:p>
            <a:r>
              <a:rPr lang="en-CA" dirty="0"/>
              <a:t>Do I make clear to my child that I believe he can improve the world?</a:t>
            </a:r>
          </a:p>
          <a:p>
            <a:r>
              <a:rPr lang="en-CA" dirty="0"/>
              <a:t>Do I create opportunities for each child to contribute in some specific way?</a:t>
            </a:r>
          </a:p>
          <a:p>
            <a:r>
              <a:rPr lang="en-CA" dirty="0"/>
              <a:t>Do I search my child’s circle for other adults who might serve as role models who contribute to their communities and the world? Do I use these adults as examples to encourage my child to be the best he can be?</a:t>
            </a:r>
          </a:p>
        </p:txBody>
      </p:sp>
    </p:spTree>
    <p:extLst>
      <p:ext uri="{BB962C8B-B14F-4D97-AF65-F5344CB8AC3E}">
        <p14:creationId xmlns:p14="http://schemas.microsoft.com/office/powerpoint/2010/main" val="315649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788" y="428179"/>
            <a:ext cx="10729192" cy="6678751"/>
          </a:xfrm>
          <a:prstGeom prst="rect">
            <a:avLst/>
          </a:prstGeom>
        </p:spPr>
        <p:txBody>
          <a:bodyPr wrap="square">
            <a:spAutoFit/>
          </a:bodyPr>
          <a:lstStyle/>
          <a:p>
            <a:pPr algn="ctr"/>
            <a:r>
              <a:rPr lang="en-CA" sz="4400" dirty="0"/>
              <a:t>Coping</a:t>
            </a:r>
          </a:p>
          <a:p>
            <a:endParaRPr lang="en-CA" dirty="0"/>
          </a:p>
          <a:p>
            <a:r>
              <a:rPr lang="en-CA" sz="1600" dirty="0"/>
              <a:t>Learning to cope effectively with stress will help your child be better prepared to overcome life’s challenges. </a:t>
            </a:r>
          </a:p>
          <a:p>
            <a:endParaRPr lang="en-CA" dirty="0"/>
          </a:p>
          <a:p>
            <a:pPr>
              <a:buFont typeface="Arial" panose="020B0604020202020204" pitchFamily="34" charset="0"/>
              <a:buChar char="•"/>
            </a:pPr>
            <a:r>
              <a:rPr lang="en-CA" dirty="0"/>
              <a:t>Modeling positive coping strategies on a consistent basis</a:t>
            </a:r>
          </a:p>
          <a:p>
            <a:pPr>
              <a:buFont typeface="Arial" panose="020B0604020202020204" pitchFamily="34" charset="0"/>
              <a:buChar char="•"/>
            </a:pPr>
            <a:endParaRPr lang="en-CA" dirty="0"/>
          </a:p>
          <a:p>
            <a:pPr>
              <a:buFont typeface="Arial" panose="020B0604020202020204" pitchFamily="34" charset="0"/>
              <a:buChar char="•"/>
            </a:pPr>
            <a:r>
              <a:rPr lang="en-CA" dirty="0"/>
              <a:t>Guiding your child to develop positive and effective coping strategies</a:t>
            </a:r>
          </a:p>
          <a:p>
            <a:pPr>
              <a:buFont typeface="Arial" panose="020B0604020202020204" pitchFamily="34" charset="0"/>
              <a:buChar char="•"/>
            </a:pPr>
            <a:endParaRPr lang="en-CA" dirty="0"/>
          </a:p>
          <a:p>
            <a:pPr>
              <a:buFont typeface="Arial" panose="020B0604020202020204" pitchFamily="34" charset="0"/>
              <a:buChar char="•"/>
            </a:pPr>
            <a:r>
              <a:rPr lang="en-CA" dirty="0"/>
              <a:t>Realizing that telling him or her to stop the negative behavior will not be effective</a:t>
            </a:r>
          </a:p>
          <a:p>
            <a:pPr>
              <a:buFont typeface="Arial" panose="020B0604020202020204" pitchFamily="34" charset="0"/>
              <a:buChar char="•"/>
            </a:pPr>
            <a:endParaRPr lang="en-CA" dirty="0"/>
          </a:p>
          <a:p>
            <a:pPr>
              <a:buFont typeface="Arial" panose="020B0604020202020204" pitchFamily="34" charset="0"/>
              <a:buChar char="•"/>
            </a:pPr>
            <a:r>
              <a:rPr lang="en-CA" dirty="0"/>
              <a:t>Understanding that many risky behaviors are attempts to alleviate the stress and pain in kids’ daily lives</a:t>
            </a:r>
          </a:p>
          <a:p>
            <a:pPr>
              <a:buFont typeface="Arial" panose="020B0604020202020204" pitchFamily="34" charset="0"/>
              <a:buChar char="•"/>
            </a:pPr>
            <a:endParaRPr lang="en-CA" dirty="0"/>
          </a:p>
          <a:p>
            <a:pPr>
              <a:buFont typeface="Arial" panose="020B0604020202020204" pitchFamily="34" charset="0"/>
              <a:buChar char="•"/>
            </a:pPr>
            <a:r>
              <a:rPr lang="en-CA" dirty="0"/>
              <a:t>Not condemning your child for negative behaviors and, potentially, increasing his or her sense of shame</a:t>
            </a:r>
            <a:endParaRPr lang="en-CA" b="0" i="0" dirty="0">
              <a:effectLst/>
            </a:endParaRPr>
          </a:p>
        </p:txBody>
      </p:sp>
    </p:spTree>
    <p:extLst>
      <p:ext uri="{BB962C8B-B14F-4D97-AF65-F5344CB8AC3E}">
        <p14:creationId xmlns:p14="http://schemas.microsoft.com/office/powerpoint/2010/main" val="180799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 calcmode="lin" valueType="num">
                                      <p:cBhvr additive="base">
                                        <p:cTn id="1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 calcmode="lin" valueType="num">
                                      <p:cBhvr additive="base">
                                        <p:cTn id="1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anim calcmode="lin" valueType="num">
                                      <p:cBhvr additive="base">
                                        <p:cTn id="2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anim calcmode="lin" valueType="num">
                                      <p:cBhvr additive="base">
                                        <p:cTn id="31"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Coping</a:t>
            </a:r>
          </a:p>
        </p:txBody>
      </p:sp>
      <p:sp>
        <p:nvSpPr>
          <p:cNvPr id="3" name="Content Placeholder 2"/>
          <p:cNvSpPr>
            <a:spLocks noGrp="1"/>
          </p:cNvSpPr>
          <p:nvPr>
            <p:ph idx="1"/>
          </p:nvPr>
        </p:nvSpPr>
        <p:spPr/>
        <p:txBody>
          <a:bodyPr>
            <a:normAutofit lnSpcReduction="10000"/>
          </a:bodyPr>
          <a:lstStyle/>
          <a:p>
            <a:r>
              <a:rPr lang="en-CA" dirty="0"/>
              <a:t>Do I help him understand the difference between a real crisis and something that just feels like an emergency?</a:t>
            </a:r>
          </a:p>
          <a:p>
            <a:r>
              <a:rPr lang="en-CA" dirty="0"/>
              <a:t>Do I model positive coping strategies on a consistent basis?</a:t>
            </a:r>
          </a:p>
          <a:p>
            <a:r>
              <a:rPr lang="en-CA" dirty="0"/>
              <a:t>Do I allow my child enough time to use imaginative play? Do I recognize that fantasy and play are childhood’s tools to solve problems?</a:t>
            </a:r>
          </a:p>
          <a:p>
            <a:r>
              <a:rPr lang="en-CA" dirty="0"/>
              <a:t>Do I guide my child to develop positive, effective coping strategies?</a:t>
            </a:r>
          </a:p>
          <a:p>
            <a:r>
              <a:rPr lang="en-CA" dirty="0"/>
              <a:t>Do I believe that telling him to “just stop” the negative behaviors will do any good?</a:t>
            </a:r>
          </a:p>
        </p:txBody>
      </p:sp>
    </p:spTree>
    <p:extLst>
      <p:ext uri="{BB962C8B-B14F-4D97-AF65-F5344CB8AC3E}">
        <p14:creationId xmlns:p14="http://schemas.microsoft.com/office/powerpoint/2010/main" val="386463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Cognitive Intelligence	</a:t>
            </a:r>
          </a:p>
        </p:txBody>
      </p:sp>
      <p:sp>
        <p:nvSpPr>
          <p:cNvPr id="3" name="Content Placeholder 2"/>
          <p:cNvSpPr>
            <a:spLocks noGrp="1"/>
          </p:cNvSpPr>
          <p:nvPr>
            <p:ph idx="1"/>
          </p:nvPr>
        </p:nvSpPr>
        <p:spPr/>
        <p:txBody>
          <a:bodyPr/>
          <a:lstStyle/>
          <a:p>
            <a:r>
              <a:rPr lang="en-CA" dirty="0"/>
              <a:t>Most often linked to what we normally think of as IQ.</a:t>
            </a:r>
          </a:p>
          <a:p>
            <a:r>
              <a:rPr lang="en-CA" dirty="0"/>
              <a:t>The IQ = Intelligence Quotient</a:t>
            </a:r>
          </a:p>
          <a:p>
            <a:r>
              <a:rPr lang="en-CA" dirty="0"/>
              <a:t>Tells us where an individual scores in comparison to their peers or individuals their age.  </a:t>
            </a:r>
          </a:p>
          <a:p>
            <a:r>
              <a:rPr lang="en-CA" dirty="0"/>
              <a:t>Is composed of broad and narrow abilities.</a:t>
            </a:r>
          </a:p>
          <a:p>
            <a:r>
              <a:rPr lang="en-CA" dirty="0"/>
              <a:t>Tells us about various strengths and weaknesses that an individual might have and what types of special supports they may require in school</a:t>
            </a:r>
          </a:p>
        </p:txBody>
      </p:sp>
    </p:spTree>
    <p:extLst>
      <p:ext uri="{BB962C8B-B14F-4D97-AF65-F5344CB8AC3E}">
        <p14:creationId xmlns:p14="http://schemas.microsoft.com/office/powerpoint/2010/main" val="280205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Coping</a:t>
            </a:r>
          </a:p>
        </p:txBody>
      </p:sp>
      <p:sp>
        <p:nvSpPr>
          <p:cNvPr id="3" name="Content Placeholder 2"/>
          <p:cNvSpPr>
            <a:spLocks noGrp="1"/>
          </p:cNvSpPr>
          <p:nvPr>
            <p:ph idx="1"/>
          </p:nvPr>
        </p:nvSpPr>
        <p:spPr/>
        <p:txBody>
          <a:bodyPr>
            <a:normAutofit fontScale="92500" lnSpcReduction="20000"/>
          </a:bodyPr>
          <a:lstStyle/>
          <a:p>
            <a:r>
              <a:rPr lang="en-CA" dirty="0"/>
              <a:t>Do I recognize that for many young people, risk behaviors are attempts to alleviate their stress and pain?</a:t>
            </a:r>
          </a:p>
          <a:p>
            <a:r>
              <a:rPr lang="en-CA" dirty="0"/>
              <a:t>If my child participates in negative behaviors, do I condemn him for it? Do I recognize that I may only increase his sense of shame and therefore drive him toward more negativity?</a:t>
            </a:r>
          </a:p>
          <a:p>
            <a:r>
              <a:rPr lang="en-CA" dirty="0"/>
              <a:t>Do I model problem‐solving step by step or do I just react emotionally when I’m overwhelmed?</a:t>
            </a:r>
          </a:p>
          <a:p>
            <a:r>
              <a:rPr lang="en-CA" dirty="0"/>
              <a:t>Do I model the response that sometimes the best thing to do is conserve energy and let go of the belief that I can tackle all problems?</a:t>
            </a:r>
          </a:p>
          <a:p>
            <a:r>
              <a:rPr lang="en-CA" dirty="0"/>
              <a:t>Do I model the importance of caring for our bodies through exercise, good nutrition, and adequate sleep? Do I model relaxation techniques?</a:t>
            </a:r>
          </a:p>
        </p:txBody>
      </p:sp>
    </p:spTree>
    <p:extLst>
      <p:ext uri="{BB962C8B-B14F-4D97-AF65-F5344CB8AC3E}">
        <p14:creationId xmlns:p14="http://schemas.microsoft.com/office/powerpoint/2010/main" val="50939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3852" y="548680"/>
            <a:ext cx="10297144" cy="5940088"/>
          </a:xfrm>
          <a:prstGeom prst="rect">
            <a:avLst/>
          </a:prstGeom>
        </p:spPr>
        <p:txBody>
          <a:bodyPr wrap="square">
            <a:spAutoFit/>
          </a:bodyPr>
          <a:lstStyle/>
          <a:p>
            <a:pPr algn="ctr"/>
            <a:r>
              <a:rPr lang="en-CA" sz="4400" dirty="0"/>
              <a:t>Control</a:t>
            </a:r>
          </a:p>
          <a:p>
            <a:endParaRPr lang="en-CA" dirty="0"/>
          </a:p>
          <a:p>
            <a:r>
              <a:rPr lang="en-CA" dirty="0"/>
              <a:t>Children who realize that they can control the outcomes of their decisions are more likely to realize that they have the ability to bounce back. Your child’s understanding that he or she can make a difference further promotes competence and confidence. You can try to empower your child by:</a:t>
            </a:r>
          </a:p>
          <a:p>
            <a:endParaRPr lang="en-CA" dirty="0"/>
          </a:p>
          <a:p>
            <a:pPr>
              <a:buFont typeface="Arial" panose="020B0604020202020204" pitchFamily="34" charset="0"/>
              <a:buChar char="•"/>
            </a:pPr>
            <a:r>
              <a:rPr lang="en-CA" dirty="0"/>
              <a:t>Helping your child to understand that life’s events are not purely random and that most things that happen are the result of another individual’s choices and actions</a:t>
            </a:r>
          </a:p>
          <a:p>
            <a:pPr>
              <a:buFont typeface="Arial" panose="020B0604020202020204" pitchFamily="34" charset="0"/>
              <a:buChar char="•"/>
            </a:pPr>
            <a:endParaRPr lang="en-CA" dirty="0"/>
          </a:p>
          <a:p>
            <a:pPr>
              <a:buFont typeface="Arial" panose="020B0604020202020204" pitchFamily="34" charset="0"/>
              <a:buChar char="•"/>
            </a:pPr>
            <a:r>
              <a:rPr lang="en-CA" dirty="0"/>
              <a:t>Learning that discipline is about teaching, not punishing or controlling; using discipline to help your child to understand that his actions produce certain consequences</a:t>
            </a:r>
            <a:endParaRPr lang="en-CA" b="0" i="0" dirty="0">
              <a:effectLst/>
            </a:endParaRPr>
          </a:p>
        </p:txBody>
      </p:sp>
    </p:spTree>
    <p:extLst>
      <p:ext uri="{BB962C8B-B14F-4D97-AF65-F5344CB8AC3E}">
        <p14:creationId xmlns:p14="http://schemas.microsoft.com/office/powerpoint/2010/main" val="371733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 calcmode="lin" valueType="num">
                                      <p:cBhvr additive="base">
                                        <p:cTn id="1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Control</a:t>
            </a:r>
          </a:p>
        </p:txBody>
      </p:sp>
      <p:sp>
        <p:nvSpPr>
          <p:cNvPr id="3" name="Content Placeholder 2"/>
          <p:cNvSpPr>
            <a:spLocks noGrp="1"/>
          </p:cNvSpPr>
          <p:nvPr>
            <p:ph idx="1"/>
          </p:nvPr>
        </p:nvSpPr>
        <p:spPr/>
        <p:txBody>
          <a:bodyPr>
            <a:normAutofit lnSpcReduction="10000"/>
          </a:bodyPr>
          <a:lstStyle/>
          <a:p>
            <a:r>
              <a:rPr lang="en-CA" dirty="0"/>
              <a:t>Do I help my child understand that life’s events are not purely random and most things happen as a direct result of someone’s actions and choices?</a:t>
            </a:r>
          </a:p>
          <a:p>
            <a:r>
              <a:rPr lang="en-CA" dirty="0"/>
              <a:t>On the other hand, do I help my child understand that he/she isn’t responsible for many of the bad circumstances in his/her life (such as parents’ separation or divorce)?</a:t>
            </a:r>
          </a:p>
          <a:p>
            <a:r>
              <a:rPr lang="en-CA" dirty="0"/>
              <a:t>Do I help him/her think about the future, but take it one step at a time?</a:t>
            </a:r>
          </a:p>
          <a:p>
            <a:r>
              <a:rPr lang="en-CA" dirty="0"/>
              <a:t>Do I help him/her recognize even his/her small successes so he/she can experience the knowledge that he/she can succeed?</a:t>
            </a:r>
          </a:p>
        </p:txBody>
      </p:sp>
    </p:spTree>
    <p:extLst>
      <p:ext uri="{BB962C8B-B14F-4D97-AF65-F5344CB8AC3E}">
        <p14:creationId xmlns:p14="http://schemas.microsoft.com/office/powerpoint/2010/main" val="402076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Control</a:t>
            </a:r>
          </a:p>
        </p:txBody>
      </p:sp>
      <p:sp>
        <p:nvSpPr>
          <p:cNvPr id="3" name="Content Placeholder 2"/>
          <p:cNvSpPr>
            <a:spLocks noGrp="1"/>
          </p:cNvSpPr>
          <p:nvPr>
            <p:ph idx="1"/>
          </p:nvPr>
        </p:nvSpPr>
        <p:spPr/>
        <p:txBody>
          <a:bodyPr>
            <a:normAutofit/>
          </a:bodyPr>
          <a:lstStyle/>
          <a:p>
            <a:r>
              <a:rPr lang="en-CA" dirty="0"/>
              <a:t>Do I help him/her understand that no one can control all circumstances, but everyone can shift the odds by choosing positive or protective behaviors?</a:t>
            </a:r>
          </a:p>
          <a:p>
            <a:r>
              <a:rPr lang="en-CA" dirty="0"/>
              <a:t>Do I understand that discipline is about teaching, not punishing or controlling? </a:t>
            </a:r>
          </a:p>
          <a:p>
            <a:r>
              <a:rPr lang="en-CA" dirty="0"/>
              <a:t>Do I use discipline as a means to help my child understand that his/her actions produce certain consequences?</a:t>
            </a:r>
          </a:p>
          <a:p>
            <a:r>
              <a:rPr lang="en-CA" dirty="0"/>
              <a:t>Do I reward demonstrated responsibility with increased privileges?</a:t>
            </a:r>
          </a:p>
        </p:txBody>
      </p:sp>
    </p:spTree>
    <p:extLst>
      <p:ext uri="{BB962C8B-B14F-4D97-AF65-F5344CB8AC3E}">
        <p14:creationId xmlns:p14="http://schemas.microsoft.com/office/powerpoint/2010/main" val="166849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1804" y="2459504"/>
            <a:ext cx="11567021" cy="2923877"/>
          </a:xfrm>
          <a:prstGeom prst="rect">
            <a:avLst/>
          </a:prstGeom>
        </p:spPr>
        <p:txBody>
          <a:bodyPr wrap="square">
            <a:spAutoFit/>
          </a:bodyPr>
          <a:lstStyle/>
          <a:p>
            <a:r>
              <a:rPr lang="en-CA" sz="3200" dirty="0"/>
              <a:t>“Children need to know that there is an adult in their life who believes in them and loves them unconditionally.”</a:t>
            </a:r>
          </a:p>
          <a:p>
            <a:pPr>
              <a:buFont typeface="Arial" panose="020B0604020202020204" pitchFamily="34" charset="0"/>
              <a:buChar char="•"/>
            </a:pPr>
            <a:endParaRPr lang="en-CA" dirty="0"/>
          </a:p>
          <a:p>
            <a:endParaRPr lang="en-CA" sz="3200" dirty="0"/>
          </a:p>
          <a:p>
            <a:endParaRPr lang="en-CA" sz="3200" dirty="0"/>
          </a:p>
          <a:p>
            <a:r>
              <a:rPr lang="en-CA" sz="3200" dirty="0"/>
              <a:t>Kids will live “up” or “down” to our expectations.</a:t>
            </a:r>
            <a:endParaRPr lang="en-CA" sz="3200" b="0" i="0" dirty="0">
              <a:effectLst/>
            </a:endParaRPr>
          </a:p>
        </p:txBody>
      </p:sp>
    </p:spTree>
    <p:extLst>
      <p:ext uri="{BB962C8B-B14F-4D97-AF65-F5344CB8AC3E}">
        <p14:creationId xmlns:p14="http://schemas.microsoft.com/office/powerpoint/2010/main" val="241405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Summary and Take Away</a:t>
            </a:r>
          </a:p>
        </p:txBody>
      </p:sp>
      <p:sp>
        <p:nvSpPr>
          <p:cNvPr id="3" name="Content Placeholder 2"/>
          <p:cNvSpPr>
            <a:spLocks noGrp="1"/>
          </p:cNvSpPr>
          <p:nvPr>
            <p:ph idx="1"/>
          </p:nvPr>
        </p:nvSpPr>
        <p:spPr/>
        <p:txBody>
          <a:bodyPr>
            <a:normAutofit lnSpcReduction="10000"/>
          </a:bodyPr>
          <a:lstStyle/>
          <a:p>
            <a:r>
              <a:rPr lang="en-CA" dirty="0"/>
              <a:t>Each person is an individual with personal strengths and weaknesses</a:t>
            </a:r>
          </a:p>
          <a:p>
            <a:r>
              <a:rPr lang="en-CA" dirty="0"/>
              <a:t>Emotional intelligence is just as important as Cognitive Intelligence</a:t>
            </a:r>
          </a:p>
          <a:p>
            <a:r>
              <a:rPr lang="en-CA" dirty="0"/>
              <a:t>It is important to help our children discover their own unique learning style and help them to capitalize on their strengths</a:t>
            </a:r>
          </a:p>
          <a:p>
            <a:r>
              <a:rPr lang="en-CA" dirty="0"/>
              <a:t>We need to help our children understand that there individual learning weaknesses are not character flaws</a:t>
            </a:r>
          </a:p>
          <a:p>
            <a:r>
              <a:rPr lang="en-CA" dirty="0"/>
              <a:t>Use the 7 C’s to help strengthen and build resiliency, confidence and hope</a:t>
            </a:r>
          </a:p>
        </p:txBody>
      </p:sp>
    </p:spTree>
    <p:extLst>
      <p:ext uri="{BB962C8B-B14F-4D97-AF65-F5344CB8AC3E}">
        <p14:creationId xmlns:p14="http://schemas.microsoft.com/office/powerpoint/2010/main" val="41002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Resources</a:t>
            </a:r>
          </a:p>
        </p:txBody>
      </p:sp>
      <p:sp>
        <p:nvSpPr>
          <p:cNvPr id="3" name="Content Placeholder 2"/>
          <p:cNvSpPr>
            <a:spLocks noGrp="1"/>
          </p:cNvSpPr>
          <p:nvPr>
            <p:ph idx="1"/>
          </p:nvPr>
        </p:nvSpPr>
        <p:spPr/>
        <p:txBody>
          <a:bodyPr>
            <a:normAutofit fontScale="92500" lnSpcReduction="20000"/>
          </a:bodyPr>
          <a:lstStyle/>
          <a:p>
            <a:r>
              <a:rPr lang="en-CA" dirty="0"/>
              <a:t>Emotional Intelligence by Daniel Goldman</a:t>
            </a:r>
          </a:p>
          <a:p>
            <a:r>
              <a:rPr lang="en-CA" dirty="0"/>
              <a:t>The EQ Edge by Steven Stein and Howard Book</a:t>
            </a:r>
          </a:p>
          <a:p>
            <a:r>
              <a:rPr lang="en-CA" dirty="0"/>
              <a:t>Smart but Scattered by Peg Dawson and Richard </a:t>
            </a:r>
            <a:r>
              <a:rPr lang="en-CA" dirty="0" err="1"/>
              <a:t>Guare</a:t>
            </a:r>
            <a:endParaRPr lang="en-CA" dirty="0"/>
          </a:p>
          <a:p>
            <a:r>
              <a:rPr lang="en-CA" dirty="0"/>
              <a:t>A Parent’s Guide to Building Resilience in Children and Teens:  Given your child roots and wings by Kenneth Ginsberg</a:t>
            </a:r>
          </a:p>
          <a:p>
            <a:r>
              <a:rPr lang="en-CA" dirty="0"/>
              <a:t>The American Academy of Pediatrics – www.aap.org</a:t>
            </a:r>
          </a:p>
          <a:p>
            <a:r>
              <a:rPr lang="en-CA" dirty="0"/>
              <a:t>The American Psychological Association </a:t>
            </a:r>
            <a:r>
              <a:rPr lang="en-CA" dirty="0">
                <a:hlinkClick r:id="rId3"/>
              </a:rPr>
              <a:t>www.apa.org</a:t>
            </a:r>
            <a:endParaRPr lang="en-CA" dirty="0"/>
          </a:p>
          <a:p>
            <a:r>
              <a:rPr lang="en-CA" dirty="0"/>
              <a:t>Fostering Resilience – </a:t>
            </a:r>
            <a:r>
              <a:rPr lang="en-CA" dirty="0">
                <a:hlinkClick r:id="rId4"/>
              </a:rPr>
              <a:t>www.fosteringresilience.com</a:t>
            </a:r>
            <a:r>
              <a:rPr lang="en-CA" dirty="0"/>
              <a:t> </a:t>
            </a:r>
          </a:p>
          <a:p>
            <a:r>
              <a:rPr lang="en-CA" dirty="0"/>
              <a:t>The Centre for Addiction and Mental Health </a:t>
            </a:r>
            <a:r>
              <a:rPr lang="en-CA" dirty="0">
                <a:hlinkClick r:id="rId5"/>
              </a:rPr>
              <a:t>www.camh.ca/en/education</a:t>
            </a:r>
            <a:r>
              <a:rPr lang="en-CA" dirty="0"/>
              <a:t>  </a:t>
            </a:r>
          </a:p>
        </p:txBody>
      </p:sp>
    </p:spTree>
    <p:extLst>
      <p:ext uri="{BB962C8B-B14F-4D97-AF65-F5344CB8AC3E}">
        <p14:creationId xmlns:p14="http://schemas.microsoft.com/office/powerpoint/2010/main" val="245600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Cognitive Intelligence continued…</a:t>
            </a:r>
          </a:p>
        </p:txBody>
      </p:sp>
      <p:sp>
        <p:nvSpPr>
          <p:cNvPr id="3" name="Content Placeholder 2"/>
          <p:cNvSpPr>
            <a:spLocks noGrp="1"/>
          </p:cNvSpPr>
          <p:nvPr>
            <p:ph idx="1"/>
          </p:nvPr>
        </p:nvSpPr>
        <p:spPr/>
        <p:txBody>
          <a:bodyPr/>
          <a:lstStyle/>
          <a:p>
            <a:pPr marL="0" indent="0" algn="ctr">
              <a:buNone/>
            </a:pPr>
            <a:r>
              <a:rPr lang="en-CA" sz="2800" b="1" dirty="0"/>
              <a:t>Types of Broad Abilities:</a:t>
            </a:r>
          </a:p>
          <a:p>
            <a:r>
              <a:rPr lang="en-CA" dirty="0"/>
              <a:t>Verbal Comprehension / Knowledge</a:t>
            </a:r>
          </a:p>
          <a:p>
            <a:r>
              <a:rPr lang="en-CA" dirty="0"/>
              <a:t>Visual Perceptual Processing</a:t>
            </a:r>
          </a:p>
          <a:p>
            <a:r>
              <a:rPr lang="en-CA" dirty="0"/>
              <a:t>Fluid Reasoning</a:t>
            </a:r>
          </a:p>
          <a:p>
            <a:r>
              <a:rPr lang="en-CA" dirty="0"/>
              <a:t>Auditory Processing</a:t>
            </a:r>
          </a:p>
          <a:p>
            <a:r>
              <a:rPr lang="en-CA" dirty="0"/>
              <a:t>Cognitive Efficiency – working memory and processing speed</a:t>
            </a:r>
          </a:p>
          <a:p>
            <a:r>
              <a:rPr lang="en-CA" dirty="0"/>
              <a:t>Memory</a:t>
            </a:r>
          </a:p>
        </p:txBody>
      </p:sp>
    </p:spTree>
    <p:extLst>
      <p:ext uri="{BB962C8B-B14F-4D97-AF65-F5344CB8AC3E}">
        <p14:creationId xmlns:p14="http://schemas.microsoft.com/office/powerpoint/2010/main" val="288633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Cognitive Intelligence continued…</a:t>
            </a:r>
          </a:p>
        </p:txBody>
      </p:sp>
      <p:sp>
        <p:nvSpPr>
          <p:cNvPr id="3" name="Content Placeholder 2"/>
          <p:cNvSpPr>
            <a:spLocks noGrp="1"/>
          </p:cNvSpPr>
          <p:nvPr>
            <p:ph idx="1"/>
          </p:nvPr>
        </p:nvSpPr>
        <p:spPr/>
        <p:txBody>
          <a:bodyPr>
            <a:normAutofit lnSpcReduction="10000"/>
          </a:bodyPr>
          <a:lstStyle/>
          <a:p>
            <a:pPr marL="0" indent="0" algn="ctr">
              <a:buNone/>
            </a:pPr>
            <a:r>
              <a:rPr lang="en-CA" sz="2800" b="1" dirty="0"/>
              <a:t>Skills they are linked to…</a:t>
            </a:r>
          </a:p>
          <a:p>
            <a:r>
              <a:rPr lang="en-CA" dirty="0"/>
              <a:t>Verbal Comprehension / Knowledge – language arts, expression, reading comprehension and vocabulary</a:t>
            </a:r>
          </a:p>
          <a:p>
            <a:pPr marL="0" indent="0">
              <a:buNone/>
            </a:pPr>
            <a:endParaRPr lang="en-CA" dirty="0"/>
          </a:p>
          <a:p>
            <a:r>
              <a:rPr lang="en-CA" dirty="0"/>
              <a:t>Visual Perceptual Processing – visual art, physical education, technology studies, math (geometry)</a:t>
            </a:r>
          </a:p>
          <a:p>
            <a:endParaRPr lang="en-CA" dirty="0"/>
          </a:p>
          <a:p>
            <a:r>
              <a:rPr lang="en-CA" dirty="0"/>
              <a:t>Fluid Reasoning – problem solving in mathematics and all other subjects, reading comprehension, science</a:t>
            </a:r>
          </a:p>
        </p:txBody>
      </p:sp>
    </p:spTree>
    <p:extLst>
      <p:ext uri="{BB962C8B-B14F-4D97-AF65-F5344CB8AC3E}">
        <p14:creationId xmlns:p14="http://schemas.microsoft.com/office/powerpoint/2010/main" val="249267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Cognitive Intelligence continued…</a:t>
            </a:r>
          </a:p>
        </p:txBody>
      </p:sp>
      <p:sp>
        <p:nvSpPr>
          <p:cNvPr id="3" name="Content Placeholder 2"/>
          <p:cNvSpPr>
            <a:spLocks noGrp="1"/>
          </p:cNvSpPr>
          <p:nvPr>
            <p:ph idx="1"/>
          </p:nvPr>
        </p:nvSpPr>
        <p:spPr/>
        <p:txBody>
          <a:bodyPr>
            <a:normAutofit/>
          </a:bodyPr>
          <a:lstStyle/>
          <a:p>
            <a:pPr marL="0" indent="0" algn="ctr">
              <a:buNone/>
            </a:pPr>
            <a:r>
              <a:rPr lang="en-CA" sz="2800" b="1" dirty="0"/>
              <a:t>Skills they are linked to…</a:t>
            </a:r>
          </a:p>
          <a:p>
            <a:r>
              <a:rPr lang="en-CA" dirty="0"/>
              <a:t>Auditory Processing – basic skills in reading, decoding, spelling</a:t>
            </a:r>
          </a:p>
          <a:p>
            <a:pPr marL="0" indent="0">
              <a:buNone/>
            </a:pPr>
            <a:endParaRPr lang="en-CA" dirty="0"/>
          </a:p>
          <a:p>
            <a:r>
              <a:rPr lang="en-CA" dirty="0"/>
              <a:t>Cognitive Efficiency – attention, focus, organization, planning, academic speed, etc.</a:t>
            </a:r>
          </a:p>
          <a:p>
            <a:endParaRPr lang="en-CA" dirty="0"/>
          </a:p>
          <a:p>
            <a:r>
              <a:rPr lang="en-CA" dirty="0"/>
              <a:t>General Memory – Everything that involves learning and retrieving knowledge and facts</a:t>
            </a:r>
          </a:p>
        </p:txBody>
      </p:sp>
    </p:spTree>
    <p:extLst>
      <p:ext uri="{BB962C8B-B14F-4D97-AF65-F5344CB8AC3E}">
        <p14:creationId xmlns:p14="http://schemas.microsoft.com/office/powerpoint/2010/main" val="124594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Learning Differences</a:t>
            </a:r>
          </a:p>
        </p:txBody>
      </p:sp>
      <p:sp>
        <p:nvSpPr>
          <p:cNvPr id="3" name="Content Placeholder 2"/>
          <p:cNvSpPr>
            <a:spLocks noGrp="1"/>
          </p:cNvSpPr>
          <p:nvPr>
            <p:ph idx="1"/>
          </p:nvPr>
        </p:nvSpPr>
        <p:spPr/>
        <p:txBody>
          <a:bodyPr/>
          <a:lstStyle/>
          <a:p>
            <a:r>
              <a:rPr lang="en-CA" dirty="0"/>
              <a:t>Children who have gaps or specific weaknesses in any of the above areas may have learning challenges</a:t>
            </a:r>
          </a:p>
          <a:p>
            <a:r>
              <a:rPr lang="en-CA" dirty="0"/>
              <a:t>Some of these children will have learning disabilities that can affect:</a:t>
            </a:r>
          </a:p>
          <a:p>
            <a:pPr lvl="1"/>
            <a:r>
              <a:rPr lang="en-CA" dirty="0"/>
              <a:t>The acquisition and use of basic academic skills in Reading, Writing, Math</a:t>
            </a:r>
          </a:p>
          <a:p>
            <a:pPr lvl="1"/>
            <a:r>
              <a:rPr lang="en-CA" dirty="0"/>
              <a:t>Problem Solving</a:t>
            </a:r>
          </a:p>
          <a:p>
            <a:pPr lvl="1"/>
            <a:r>
              <a:rPr lang="en-CA" dirty="0"/>
              <a:t>Organization, Planning, Attention, Focus</a:t>
            </a:r>
          </a:p>
          <a:p>
            <a:pPr lvl="1"/>
            <a:r>
              <a:rPr lang="en-CA" dirty="0"/>
              <a:t>Behaviour</a:t>
            </a:r>
          </a:p>
          <a:p>
            <a:pPr lvl="1"/>
            <a:r>
              <a:rPr lang="en-CA" dirty="0"/>
              <a:t>Social Skills</a:t>
            </a:r>
          </a:p>
          <a:p>
            <a:pPr lvl="1"/>
            <a:r>
              <a:rPr lang="en-CA" dirty="0"/>
              <a:t>Self-Esteem</a:t>
            </a:r>
          </a:p>
        </p:txBody>
      </p:sp>
    </p:spTree>
    <p:extLst>
      <p:ext uri="{BB962C8B-B14F-4D97-AF65-F5344CB8AC3E}">
        <p14:creationId xmlns:p14="http://schemas.microsoft.com/office/powerpoint/2010/main" val="238218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Emotional Intelligence	</a:t>
            </a:r>
          </a:p>
        </p:txBody>
      </p:sp>
      <p:sp>
        <p:nvSpPr>
          <p:cNvPr id="3" name="Content Placeholder 2"/>
          <p:cNvSpPr>
            <a:spLocks noGrp="1"/>
          </p:cNvSpPr>
          <p:nvPr>
            <p:ph idx="1"/>
          </p:nvPr>
        </p:nvSpPr>
        <p:spPr/>
        <p:txBody>
          <a:bodyPr/>
          <a:lstStyle/>
          <a:p>
            <a:r>
              <a:rPr lang="en-CA" dirty="0"/>
              <a:t>EQ is a psychological construct that is part of positive psychology studying core emotional factors that are associated with success in many domains of life (e.g. relationships, work, school, etc.).</a:t>
            </a:r>
            <a:endParaRPr lang="en-US" dirty="0"/>
          </a:p>
          <a:p>
            <a:endParaRPr lang="en-US" dirty="0"/>
          </a:p>
          <a:p>
            <a:r>
              <a:rPr lang="en-US" dirty="0"/>
              <a:t>EQ is something that can be learned/enhanced/taught/nurtured.</a:t>
            </a:r>
          </a:p>
          <a:p>
            <a:endParaRPr lang="en-CA" dirty="0"/>
          </a:p>
        </p:txBody>
      </p:sp>
    </p:spTree>
    <p:extLst>
      <p:ext uri="{BB962C8B-B14F-4D97-AF65-F5344CB8AC3E}">
        <p14:creationId xmlns:p14="http://schemas.microsoft.com/office/powerpoint/2010/main" val="332266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What is Emotional Intelligence (EQ)	</a:t>
            </a:r>
          </a:p>
        </p:txBody>
      </p:sp>
      <p:sp>
        <p:nvSpPr>
          <p:cNvPr id="3" name="Content Placeholder 2"/>
          <p:cNvSpPr>
            <a:spLocks noGrp="1"/>
          </p:cNvSpPr>
          <p:nvPr>
            <p:ph idx="1"/>
          </p:nvPr>
        </p:nvSpPr>
        <p:spPr>
          <a:xfrm>
            <a:off x="1117309" y="1701800"/>
            <a:ext cx="10157354" cy="4751536"/>
          </a:xfrm>
        </p:spPr>
        <p:txBody>
          <a:bodyPr>
            <a:normAutofit fontScale="25000" lnSpcReduction="20000"/>
          </a:bodyPr>
          <a:lstStyle/>
          <a:p>
            <a:pPr marL="0" indent="0" algn="ctr">
              <a:buNone/>
            </a:pPr>
            <a:r>
              <a:rPr lang="en-CA" sz="9600" b="1" dirty="0"/>
              <a:t>Components of EQ:</a:t>
            </a:r>
            <a:endParaRPr lang="en-US" sz="9600" dirty="0"/>
          </a:p>
          <a:p>
            <a:pPr lvl="0"/>
            <a:r>
              <a:rPr lang="en-CA" sz="9600" i="1" dirty="0"/>
              <a:t>Intrapersonal:</a:t>
            </a:r>
            <a:r>
              <a:rPr lang="en-CA" sz="9600" dirty="0"/>
              <a:t>  Self-Regard, Emotional Self-Awareness, Independence, Self-Actualization</a:t>
            </a:r>
            <a:endParaRPr lang="en-US" sz="9600" dirty="0"/>
          </a:p>
          <a:p>
            <a:pPr lvl="0"/>
            <a:r>
              <a:rPr lang="en-CA" sz="9600" i="1" dirty="0"/>
              <a:t>Interpersonal:</a:t>
            </a:r>
            <a:r>
              <a:rPr lang="en-CA" sz="9600" dirty="0"/>
              <a:t>  Empathy, Social Responsibility, Interpersonal Relationships</a:t>
            </a:r>
            <a:endParaRPr lang="en-US" sz="9600" dirty="0"/>
          </a:p>
          <a:p>
            <a:pPr lvl="0"/>
            <a:r>
              <a:rPr lang="en-CA" sz="9600" i="1" dirty="0"/>
              <a:t>Stress Management:</a:t>
            </a:r>
            <a:r>
              <a:rPr lang="en-CA" sz="9600" dirty="0"/>
              <a:t>  Stress Tolerance, Impulse Control</a:t>
            </a:r>
            <a:endParaRPr lang="en-US" sz="9600" dirty="0"/>
          </a:p>
          <a:p>
            <a:pPr lvl="0"/>
            <a:r>
              <a:rPr lang="en-CA" sz="9600" i="1" dirty="0"/>
              <a:t>Adaptability:</a:t>
            </a:r>
            <a:r>
              <a:rPr lang="en-CA" sz="9600" dirty="0"/>
              <a:t>  Reality Testing, Flexibility, Problem Solving</a:t>
            </a:r>
            <a:endParaRPr lang="en-US" sz="9600" dirty="0"/>
          </a:p>
          <a:p>
            <a:pPr lvl="0"/>
            <a:r>
              <a:rPr lang="en-CA" sz="9600" i="1" dirty="0"/>
              <a:t>General Mood:</a:t>
            </a:r>
            <a:r>
              <a:rPr lang="en-CA" sz="9600" dirty="0"/>
              <a:t>  Optimism, Happiness</a:t>
            </a:r>
            <a:endParaRPr lang="en-US" sz="9600" dirty="0"/>
          </a:p>
          <a:p>
            <a:r>
              <a:rPr lang="en-CA" sz="9600" b="1" dirty="0"/>
              <a:t>There is Hope</a:t>
            </a:r>
            <a:r>
              <a:rPr lang="en-CA" sz="9600" dirty="0"/>
              <a:t> – unlike Cognitive IQ, research has demonstrated that EQ traits are not static or unchangeable, but can be improved upon with attention, intervention and support. </a:t>
            </a:r>
            <a:endParaRPr lang="en-US" sz="9600" dirty="0"/>
          </a:p>
          <a:p>
            <a:endParaRPr lang="en-CA" dirty="0"/>
          </a:p>
        </p:txBody>
      </p:sp>
    </p:spTree>
    <p:extLst>
      <p:ext uri="{BB962C8B-B14F-4D97-AF65-F5344CB8AC3E}">
        <p14:creationId xmlns:p14="http://schemas.microsoft.com/office/powerpoint/2010/main" val="94849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F64E203C49FC4C85DAECEDBCCECECE" ma:contentTypeVersion="1" ma:contentTypeDescription="Create a new document." ma:contentTypeScope="" ma:versionID="b36173b87d71f4888b47250a49b9a3de">
  <xsd:schema xmlns:xsd="http://www.w3.org/2001/XMLSchema" xmlns:xs="http://www.w3.org/2001/XMLSchema" xmlns:p="http://schemas.microsoft.com/office/2006/metadata/properties" xmlns:ns1="http://schemas.microsoft.com/sharepoint/v3" targetNamespace="http://schemas.microsoft.com/office/2006/metadata/properties" ma:root="true" ma:fieldsID="55d3c2ff1dfae606d6f8168c3878679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D1E5D2-0CFB-4FAC-9DE4-2E566566A370}"/>
</file>

<file path=customXml/itemProps2.xml><?xml version="1.0" encoding="utf-8"?>
<ds:datastoreItem xmlns:ds="http://schemas.openxmlformats.org/officeDocument/2006/customXml" ds:itemID="{F301D382-32B0-43EE-932C-28906AF37617}"/>
</file>

<file path=customXml/itemProps3.xml><?xml version="1.0" encoding="utf-8"?>
<ds:datastoreItem xmlns:ds="http://schemas.openxmlformats.org/officeDocument/2006/customXml" ds:itemID="{03064419-34B3-45E0-92AA-5387A32BA3DC}"/>
</file>

<file path=docProps/app.xml><?xml version="1.0" encoding="utf-8"?>
<Properties xmlns="http://schemas.openxmlformats.org/officeDocument/2006/extended-properties" xmlns:vt="http://schemas.openxmlformats.org/officeDocument/2006/docPropsVTypes">
  <Template>Blue bookstack presentation (widescreen)</Template>
  <TotalTime>7343</TotalTime>
  <Words>2956</Words>
  <Application>Microsoft Office PowerPoint</Application>
  <PresentationFormat>Custom</PresentationFormat>
  <Paragraphs>292</Paragraphs>
  <Slides>36</Slides>
  <Notes>36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Century Gothic</vt:lpstr>
      <vt:lpstr>Books 16x9</vt:lpstr>
      <vt:lpstr>Fostering your children’s emotional, cognitive and academic growth</vt:lpstr>
      <vt:lpstr>Multiple Intelligences</vt:lpstr>
      <vt:lpstr>Cognitive Intelligence </vt:lpstr>
      <vt:lpstr>Cognitive Intelligence continued…</vt:lpstr>
      <vt:lpstr>Cognitive Intelligence continued…</vt:lpstr>
      <vt:lpstr>Cognitive Intelligence continued…</vt:lpstr>
      <vt:lpstr>Learning Differences</vt:lpstr>
      <vt:lpstr>Emotional Intelligence </vt:lpstr>
      <vt:lpstr>What is Emotional Intelligence (EQ) </vt:lpstr>
      <vt:lpstr>Using EQ and IQ to Enhance  RESILIENCY</vt:lpstr>
      <vt:lpstr>RESILIENCY </vt:lpstr>
      <vt:lpstr>PowerPoint Presentation</vt:lpstr>
      <vt:lpstr>PowerPoint Presentation</vt:lpstr>
      <vt:lpstr>PowerPoint Presentation</vt:lpstr>
      <vt:lpstr>Competence</vt:lpstr>
      <vt:lpstr>Competence</vt:lpstr>
      <vt:lpstr>PowerPoint Presentation</vt:lpstr>
      <vt:lpstr>Confidence</vt:lpstr>
      <vt:lpstr>Confidence</vt:lpstr>
      <vt:lpstr>PowerPoint Presentation</vt:lpstr>
      <vt:lpstr>Connection </vt:lpstr>
      <vt:lpstr>Connection </vt:lpstr>
      <vt:lpstr>PowerPoint Presentation</vt:lpstr>
      <vt:lpstr>Character</vt:lpstr>
      <vt:lpstr>Character</vt:lpstr>
      <vt:lpstr>PowerPoint Presentation</vt:lpstr>
      <vt:lpstr>Contribution </vt:lpstr>
      <vt:lpstr>PowerPoint Presentation</vt:lpstr>
      <vt:lpstr>Coping</vt:lpstr>
      <vt:lpstr>Coping</vt:lpstr>
      <vt:lpstr>PowerPoint Presentation</vt:lpstr>
      <vt:lpstr>Control</vt:lpstr>
      <vt:lpstr>Control</vt:lpstr>
      <vt:lpstr>PowerPoint Presentation</vt:lpstr>
      <vt:lpstr>Summary and Take Away</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Fostering your children’s emotional, cognitive and academic growth</dc:title>
  <dc:creator>David Rynard</dc:creator>
  <cp:lastModifiedBy>Karen Moran</cp:lastModifiedBy>
  <cp:revision>24</cp:revision>
  <dcterms:created xsi:type="dcterms:W3CDTF">2016-11-10T15:45:24Z</dcterms:created>
  <dcterms:modified xsi:type="dcterms:W3CDTF">2016-11-18T23:58:17Z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0x010100DCF64E203C49FC4C85DAECEDBCCECECE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